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77" r:id="rId2"/>
    <p:sldId id="503" r:id="rId3"/>
    <p:sldId id="505" r:id="rId4"/>
    <p:sldId id="577" r:id="rId5"/>
    <p:sldId id="515" r:id="rId6"/>
    <p:sldId id="504" r:id="rId7"/>
    <p:sldId id="511" r:id="rId8"/>
    <p:sldId id="512" r:id="rId9"/>
    <p:sldId id="520" r:id="rId10"/>
    <p:sldId id="506" r:id="rId11"/>
    <p:sldId id="521" r:id="rId12"/>
    <p:sldId id="522" r:id="rId13"/>
    <p:sldId id="523" r:id="rId14"/>
    <p:sldId id="524" r:id="rId15"/>
    <p:sldId id="525" r:id="rId16"/>
    <p:sldId id="526" r:id="rId17"/>
    <p:sldId id="527" r:id="rId18"/>
    <p:sldId id="528" r:id="rId19"/>
    <p:sldId id="579" r:id="rId20"/>
    <p:sldId id="529" r:id="rId21"/>
    <p:sldId id="530"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78" r:id="rId39"/>
    <p:sldId id="580" r:id="rId40"/>
    <p:sldId id="581" r:id="rId41"/>
    <p:sldId id="558" r:id="rId42"/>
    <p:sldId id="559" r:id="rId43"/>
    <p:sldId id="560" r:id="rId44"/>
    <p:sldId id="561" r:id="rId45"/>
    <p:sldId id="562" r:id="rId46"/>
    <p:sldId id="563" r:id="rId47"/>
    <p:sldId id="564" r:id="rId48"/>
    <p:sldId id="565" r:id="rId49"/>
    <p:sldId id="566" r:id="rId50"/>
    <p:sldId id="567" r:id="rId51"/>
    <p:sldId id="568" r:id="rId52"/>
    <p:sldId id="569" r:id="rId53"/>
    <p:sldId id="570" r:id="rId54"/>
    <p:sldId id="571" r:id="rId55"/>
    <p:sldId id="572" r:id="rId56"/>
    <p:sldId id="573" r:id="rId57"/>
    <p:sldId id="574" r:id="rId58"/>
    <p:sldId id="575" r:id="rId59"/>
    <p:sldId id="576" r:id="rId60"/>
    <p:sldId id="513" r:id="rId61"/>
    <p:sldId id="516" r:id="rId62"/>
    <p:sldId id="517" r:id="rId63"/>
    <p:sldId id="519" r:id="rId64"/>
    <p:sldId id="518" r:id="rId65"/>
    <p:sldId id="507" r:id="rId66"/>
    <p:sldId id="508" r:id="rId67"/>
    <p:sldId id="509" r:id="rId68"/>
    <p:sldId id="510" r:id="rId69"/>
    <p:sldId id="501" r:id="rId70"/>
    <p:sldId id="502" r:id="rId7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71" autoAdjust="0"/>
    <p:restoredTop sz="95755"/>
  </p:normalViewPr>
  <p:slideViewPr>
    <p:cSldViewPr snapToGrid="0" snapToObjects="1">
      <p:cViewPr>
        <p:scale>
          <a:sx n="75" d="100"/>
          <a:sy n="75" d="100"/>
        </p:scale>
        <p:origin x="108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Yandex%20Disk\!&#1047;&#1072;&#1085;&#1103;&#1090;&#1080;&#1103;!\!%20&#1055;&#1054;%20&#1052;&#1072;&#1075;&#1080;&#1089;&#1090;&#1088;&#1072;&#1090;&#1091;&#1088;&#1077;%20&#1057;&#1086;&#1079;&#1099;&#1082;&#1080;&#1085;%20&#1041;&#1086;&#1088;&#1080;&#1089;&#1086;&#1074;\&#1086;&#1085;-&#1083;&#1072;&#1081;&#1085;%20&#1082;&#1091;&#1088;&#1089;\figures\&#1092;&#1091;&#1085;&#1082;&#1094;&#1080;&#1103;%20&#1072;&#1082;&#1090;&#1080;&#1074;&#1072;&#1094;&#1080;&#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scatterChart>
        <c:scatterStyle val="smoothMarker"/>
        <c:varyColors val="0"/>
        <c:ser>
          <c:idx val="5"/>
          <c:order val="0"/>
          <c:tx>
            <c:strRef>
              <c:f>relu!$G$2</c:f>
              <c:strCache>
                <c:ptCount val="1"/>
                <c:pt idx="0">
                  <c:v>ReLU6(x)</c:v>
                </c:pt>
              </c:strCache>
            </c:strRef>
          </c:tx>
          <c:spPr>
            <a:ln w="34925" cap="rnd">
              <a:solidFill>
                <a:schemeClr val="tx1"/>
              </a:solidFill>
              <a:round/>
            </a:ln>
            <a:effectLst/>
          </c:spPr>
          <c:marker>
            <c:symbol val="none"/>
          </c:marker>
          <c:xVal>
            <c:numRef>
              <c:f>relu!$A$3:$A$139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relu!$G$3:$G$139</c:f>
              <c:numCache>
                <c:formatCode>General</c:formatCode>
                <c:ptCount val="13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numCache>
            </c:numRef>
          </c:yVal>
          <c:smooth val="1"/>
          <c:extLst>
            <c:ext xmlns:c16="http://schemas.microsoft.com/office/drawing/2014/chart" uri="{C3380CC4-5D6E-409C-BE32-E72D297353CC}">
              <c16:uniqueId val="{00000000-5C28-4799-9346-D1D569E1D7AD}"/>
            </c:ext>
          </c:extLst>
        </c:ser>
        <c:dLbls>
          <c:showLegendKey val="0"/>
          <c:showVal val="0"/>
          <c:showCatName val="0"/>
          <c:showSerName val="0"/>
          <c:showPercent val="0"/>
          <c:showBubbleSize val="0"/>
        </c:dLbls>
        <c:axId val="382095120"/>
        <c:axId val="382096768"/>
      </c:scatterChart>
      <c:valAx>
        <c:axId val="382095120"/>
        <c:scaling>
          <c:orientation val="minMax"/>
          <c:max val="8"/>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6768"/>
        <c:crosses val="autoZero"/>
        <c:crossBetween val="midCat"/>
        <c:majorUnit val="2"/>
      </c:valAx>
      <c:valAx>
        <c:axId val="382096768"/>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ru-RU"/>
          </a:p>
        </c:txPr>
        <c:crossAx val="382095120"/>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w="9525" cap="flat" cmpd="sng" algn="ctr">
      <a:solidFill>
        <a:schemeClr val="tx1">
          <a:lumMod val="15000"/>
          <a:lumOff val="85000"/>
        </a:schemeClr>
      </a:solidFill>
      <a:round/>
    </a:ln>
    <a:effectLst/>
  </c:spPr>
  <c:txPr>
    <a:bodyPr/>
    <a:lstStyle/>
    <a:p>
      <a:pPr>
        <a:defRPr sz="1400"/>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16FA-48C4-A0EE-EA61048AFBD5}"/>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16FA-48C4-A0EE-EA61048AFBD5}"/>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36729002624671919"/>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20778652668416E-2"/>
          <c:y val="5.6244409448818908E-2"/>
          <c:w val="0.9223958880139983"/>
          <c:h val="0.90956892388451449"/>
        </c:manualLayout>
      </c:layout>
      <c:scatterChart>
        <c:scatterStyle val="smoothMarker"/>
        <c:varyColors val="0"/>
        <c:ser>
          <c:idx val="2"/>
          <c:order val="0"/>
          <c:tx>
            <c:strRef>
              <c:f>relu!$R$2</c:f>
              <c:strCache>
                <c:ptCount val="1"/>
                <c:pt idx="0">
                  <c:v>swish</c:v>
                </c:pt>
              </c:strCache>
            </c:strRef>
          </c:tx>
          <c:spPr>
            <a:ln w="28575" cap="rnd">
              <a:solidFill>
                <a:schemeClr val="tx1"/>
              </a:solidFill>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relu!$R$3:$R$139</c:f>
              <c:numCache>
                <c:formatCode>General</c:formatCode>
                <c:ptCount val="137"/>
                <c:pt idx="0">
                  <c:v>-7.1944839848366235E-2</c:v>
                </c:pt>
                <c:pt idx="1">
                  <c:v>-7.7377192362902289E-2</c:v>
                </c:pt>
                <c:pt idx="2">
                  <c:v>-8.3148829557295814E-2</c:v>
                </c:pt>
                <c:pt idx="3">
                  <c:v>-8.9269979245376066E-2</c:v>
                </c:pt>
                <c:pt idx="4">
                  <c:v>-9.5749176876717107E-2</c:v>
                </c:pt>
                <c:pt idx="5">
                  <c:v>-0.10259280762974715</c:v>
                </c:pt>
                <c:pt idx="6">
                  <c:v>-0.10980457997473178</c:v>
                </c:pt>
                <c:pt idx="7">
                  <c:v>-0.11738492459969942</c:v>
                </c:pt>
                <c:pt idx="8">
                  <c:v>-0.125330312949646</c:v>
                </c:pt>
                <c:pt idx="9">
                  <c:v>-0.13363249031736704</c:v>
                </c:pt>
                <c:pt idx="10">
                  <c:v>-0.14227761953270041</c:v>
                </c:pt>
                <c:pt idx="11">
                  <c:v>-0.15124533292741152</c:v>
                </c:pt>
                <c:pt idx="12">
                  <c:v>-0.16050769251683258</c:v>
                </c:pt>
                <c:pt idx="13">
                  <c:v>-0.17002806135389062</c:v>
                </c:pt>
                <c:pt idx="14">
                  <c:v>-0.17975989289270183</c:v>
                </c:pt>
                <c:pt idx="15">
                  <c:v>-0.18964545005310901</c:v>
                </c:pt>
                <c:pt idx="16">
                  <c:v>-0.19961447158541384</c:v>
                </c:pt>
                <c:pt idx="17">
                  <c:v>-0.20958281033416926</c:v>
                </c:pt>
                <c:pt idx="18">
                  <c:v>-0.21945107606330749</c:v>
                </c:pt>
                <c:pt idx="19">
                  <c:v>-0.22910332451078735</c:v>
                </c:pt>
                <c:pt idx="20">
                  <c:v>-0.23840584404423526</c:v>
                </c:pt>
                <c:pt idx="21">
                  <c:v>-0.24720610128969608</c:v>
                </c:pt>
                <c:pt idx="22">
                  <c:v>-0.25533191682087819</c:v>
                </c:pt>
                <c:pt idx="23">
                  <c:v>-0.26259095064200916</c:v>
                </c:pt>
                <c:pt idx="24">
                  <c:v>-0.26877058378572094</c:v>
                </c:pt>
                <c:pt idx="25">
                  <c:v>-0.27363828570953463</c:v>
                </c:pt>
                <c:pt idx="26">
                  <c:v>-0.27694255601798556</c:v>
                </c:pt>
                <c:pt idx="27">
                  <c:v>-0.27841452204467382</c:v>
                </c:pt>
                <c:pt idx="28">
                  <c:v>-0.27777025980117881</c:v>
                </c:pt>
                <c:pt idx="29">
                  <c:v>-0.27471388384537054</c:v>
                </c:pt>
                <c:pt idx="30">
                  <c:v>-0.26894142136999494</c:v>
                </c:pt>
                <c:pt idx="31">
                  <c:v>-0.26014544763749614</c:v>
                </c:pt>
                <c:pt idx="32">
                  <c:v>-0.2480204150979097</c:v>
                </c:pt>
                <c:pt idx="33">
                  <c:v>-0.23226855948228331</c:v>
                </c:pt>
                <c:pt idx="34">
                  <c:v>-0.21260621626452217</c:v>
                </c:pt>
                <c:pt idx="35">
                  <c:v>-0.18877033439907207</c:v>
                </c:pt>
                <c:pt idx="36">
                  <c:v>-0.16052493595501846</c:v>
                </c:pt>
                <c:pt idx="37">
                  <c:v>-0.12766724495650145</c:v>
                </c:pt>
                <c:pt idx="38">
                  <c:v>-9.0033200537503452E-2</c:v>
                </c:pt>
                <c:pt idx="39">
                  <c:v>-4.7502081252104915E-2</c:v>
                </c:pt>
                <c:pt idx="40">
                  <c:v>-2.4937500130208013E-3</c:v>
                </c:pt>
                <c:pt idx="41">
                  <c:v>2.5062499869791992E-3</c:v>
                </c:pt>
                <c:pt idx="42">
                  <c:v>5.2497918747894001E-2</c:v>
                </c:pt>
                <c:pt idx="43">
                  <c:v>0.1099667994624956</c:v>
                </c:pt>
                <c:pt idx="44">
                  <c:v>0.17233275504349774</c:v>
                </c:pt>
                <c:pt idx="45">
                  <c:v>0.23947506404498081</c:v>
                </c:pt>
                <c:pt idx="46">
                  <c:v>0.3112296656009273</c:v>
                </c:pt>
                <c:pt idx="47">
                  <c:v>0.38739378373547723</c:v>
                </c:pt>
                <c:pt idx="48">
                  <c:v>0.46773144051771626</c:v>
                </c:pt>
                <c:pt idx="49">
                  <c:v>0.55197958490208987</c:v>
                </c:pt>
                <c:pt idx="50">
                  <c:v>0.63985455236250344</c:v>
                </c:pt>
                <c:pt idx="51">
                  <c:v>0.73105857863000479</c:v>
                </c:pt>
                <c:pt idx="52">
                  <c:v>0.82528611615462932</c:v>
                </c:pt>
                <c:pt idx="53">
                  <c:v>0.92222974019882109</c:v>
                </c:pt>
                <c:pt idx="54">
                  <c:v>1.0215854779553264</c:v>
                </c:pt>
                <c:pt idx="55">
                  <c:v>1.1230574439820147</c:v>
                </c:pt>
                <c:pt idx="56">
                  <c:v>1.2263617142904657</c:v>
                </c:pt>
                <c:pt idx="57">
                  <c:v>1.3312294162142797</c:v>
                </c:pt>
                <c:pt idx="58">
                  <c:v>1.4374090493579916</c:v>
                </c:pt>
                <c:pt idx="59">
                  <c:v>1.5446680831791224</c:v>
                </c:pt>
                <c:pt idx="60">
                  <c:v>1.6527938987103048</c:v>
                </c:pt>
                <c:pt idx="61">
                  <c:v>1.7615941559557655</c:v>
                </c:pt>
                <c:pt idx="62">
                  <c:v>1.8708966754892133</c:v>
                </c:pt>
                <c:pt idx="63">
                  <c:v>1.9805489239366931</c:v>
                </c:pt>
                <c:pt idx="64">
                  <c:v>2.0904171896658319</c:v>
                </c:pt>
                <c:pt idx="65">
                  <c:v>2.200385528414587</c:v>
                </c:pt>
                <c:pt idx="66">
                  <c:v>2.3103545499468923</c:v>
                </c:pt>
                <c:pt idx="67">
                  <c:v>2.4202401071072992</c:v>
                </c:pt>
                <c:pt idx="68">
                  <c:v>2.5299719386461104</c:v>
                </c:pt>
                <c:pt idx="69">
                  <c:v>2.6394923074831689</c:v>
                </c:pt>
                <c:pt idx="70">
                  <c:v>2.74875466707259</c:v>
                </c:pt>
                <c:pt idx="71">
                  <c:v>2.8577223804673011</c:v>
                </c:pt>
                <c:pt idx="72">
                  <c:v>2.9663675096826343</c:v>
                </c:pt>
                <c:pt idx="73">
                  <c:v>3.0746696870503558</c:v>
                </c:pt>
                <c:pt idx="74">
                  <c:v>3.1826150754003022</c:v>
                </c:pt>
                <c:pt idx="75">
                  <c:v>3.2901954200252703</c:v>
                </c:pt>
                <c:pt idx="76">
                  <c:v>3.3974071923702551</c:v>
                </c:pt>
                <c:pt idx="77">
                  <c:v>3.5042508231232854</c:v>
                </c:pt>
                <c:pt idx="78">
                  <c:v>3.6107300207546258</c:v>
                </c:pt>
                <c:pt idx="79">
                  <c:v>3.7168511704427059</c:v>
                </c:pt>
                <c:pt idx="80">
                  <c:v>3.8226228076370998</c:v>
                </c:pt>
                <c:pt idx="81">
                  <c:v>3.9280551601516351</c:v>
                </c:pt>
                <c:pt idx="82">
                  <c:v>4.0331597525770935</c:v>
                </c:pt>
                <c:pt idx="83">
                  <c:v>4.1379490668882539</c:v>
                </c:pt>
                <c:pt idx="84">
                  <c:v>4.242436253341042</c:v>
                </c:pt>
                <c:pt idx="85">
                  <c:v>4.3466348860691939</c:v>
                </c:pt>
                <c:pt idx="86">
                  <c:v>4.4505587581623312</c:v>
                </c:pt>
                <c:pt idx="87">
                  <c:v>4.5542217114122403</c:v>
                </c:pt>
                <c:pt idx="88">
                  <c:v>4.6576374963316143</c:v>
                </c:pt>
                <c:pt idx="89">
                  <c:v>4.7608196584648317</c:v>
                </c:pt>
                <c:pt idx="90">
                  <c:v>4.8637814474130172</c:v>
                </c:pt>
                <c:pt idx="91">
                  <c:v>4.9665357453785735</c:v>
                </c:pt>
                <c:pt idx="92">
                  <c:v>5.0690950123929186</c:v>
                </c:pt>
                <c:pt idx="93">
                  <c:v>5.1714712457228549</c:v>
                </c:pt>
                <c:pt idx="94">
                  <c:v>5.2736759512546953</c:v>
                </c:pt>
                <c:pt idx="95">
                  <c:v>5.3757201249309148</c:v>
                </c:pt>
                <c:pt idx="96">
                  <c:v>5.4776142425625682</c:v>
                </c:pt>
                <c:pt idx="97">
                  <c:v>5.5793682565631553</c:v>
                </c:pt>
                <c:pt idx="98">
                  <c:v>5.6809915983477399</c:v>
                </c:pt>
                <c:pt idx="99">
                  <c:v>5.782493185316687</c:v>
                </c:pt>
                <c:pt idx="100">
                  <c:v>5.8838814314982297</c:v>
                </c:pt>
                <c:pt idx="101">
                  <c:v>5.985164261060187</c:v>
                </c:pt>
                <c:pt idx="102">
                  <c:v>6.0863491240202086</c:v>
                </c:pt>
                <c:pt idx="103">
                  <c:v>6.1874430135878846</c:v>
                </c:pt>
                <c:pt idx="104">
                  <c:v>6.2884524846622893</c:v>
                </c:pt>
                <c:pt idx="105">
                  <c:v>6.3893836730868765</c:v>
                </c:pt>
                <c:pt idx="106">
                  <c:v>6.4902423153312023</c:v>
                </c:pt>
                <c:pt idx="107">
                  <c:v>6.5910337683271623</c:v>
                </c:pt>
                <c:pt idx="108">
                  <c:v>6.6917630292374337</c:v>
                </c:pt>
                <c:pt idx="109">
                  <c:v>6.7924347549765418</c:v>
                </c:pt>
                <c:pt idx="110">
                  <c:v>6.8930532813414009</c:v>
                </c:pt>
                <c:pt idx="111">
                  <c:v>6.9936226416391873</c:v>
                </c:pt>
                <c:pt idx="112">
                  <c:v>7.0941465847265626</c:v>
                </c:pt>
                <c:pt idx="113">
                  <c:v>7.1946285923963664</c:v>
                </c:pt>
                <c:pt idx="114">
                  <c:v>7.2950718960663705</c:v>
                </c:pt>
                <c:pt idx="115">
                  <c:v>7.3954794927401757</c:v>
                </c:pt>
                <c:pt idx="116">
                  <c:v>7.4958541602230628</c:v>
                </c:pt>
                <c:pt idx="117">
                  <c:v>7.5961984715861846</c:v>
                </c:pt>
                <c:pt idx="118">
                  <c:v>7.6965148088810365</c:v>
                </c:pt>
                <c:pt idx="119">
                  <c:v>7.7968053761130971</c:v>
                </c:pt>
                <c:pt idx="120">
                  <c:v>7.8970722114890384</c:v>
                </c:pt>
                <c:pt idx="121">
                  <c:v>7.9973171989562566</c:v>
                </c:pt>
                <c:pt idx="122">
                  <c:v>8.0975420790567529</c:v>
                </c:pt>
                <c:pt idx="123">
                  <c:v>8.1977484591199552</c:v>
                </c:pt>
                <c:pt idx="124">
                  <c:v>8.2979378228207192</c:v>
                </c:pt>
                <c:pt idx="125">
                  <c:v>8.3981115391300261</c:v>
                </c:pt>
                <c:pt idx="126">
                  <c:v>8.4982708706865164</c:v>
                </c:pt>
                <c:pt idx="127">
                  <c:v>8.5984169816172997</c:v>
                </c:pt>
                <c:pt idx="128">
                  <c:v>8.6985509448364233</c:v>
                </c:pt>
                <c:pt idx="129">
                  <c:v>8.7986737488490601</c:v>
                </c:pt>
                <c:pt idx="130">
                  <c:v>8.8987863040889774</c:v>
                </c:pt>
                <c:pt idx="131">
                  <c:v>8.998889448816108</c:v>
                </c:pt>
                <c:pt idx="132">
                  <c:v>9.0989839546002553</c:v>
                </c:pt>
                <c:pt idx="133">
                  <c:v>9.1990705314160319</c:v>
                </c:pt>
                <c:pt idx="134">
                  <c:v>9.299149832373157</c:v>
                </c:pt>
                <c:pt idx="135">
                  <c:v>9.3992224581051786</c:v>
                </c:pt>
                <c:pt idx="136">
                  <c:v>9.4992889608386317</c:v>
                </c:pt>
              </c:numCache>
            </c:numRef>
          </c:yVal>
          <c:smooth val="1"/>
          <c:extLst>
            <c:ext xmlns:c16="http://schemas.microsoft.com/office/drawing/2014/chart" uri="{C3380CC4-5D6E-409C-BE32-E72D297353CC}">
              <c16:uniqueId val="{00000000-993F-41CC-A9EC-51B1FB03746D}"/>
            </c:ext>
          </c:extLst>
        </c:ser>
        <c:ser>
          <c:idx val="3"/>
          <c:order val="1"/>
          <c:tx>
            <c:strRef>
              <c:f>relu!$S$2</c:f>
              <c:strCache>
                <c:ptCount val="1"/>
                <c:pt idx="0">
                  <c:v>hard-swish</c:v>
                </c:pt>
              </c:strCache>
            </c:strRef>
          </c:tx>
          <c:spPr>
            <a:ln w="19050" cap="rnd">
              <a:solidFill>
                <a:schemeClr val="tx1"/>
              </a:solidFill>
              <a:prstDash val="lgDash"/>
              <a:round/>
            </a:ln>
            <a:effectLst/>
          </c:spPr>
          <c:marker>
            <c:symbol val="none"/>
          </c:marker>
          <c:xVal>
            <c:numRef>
              <c:f>relu!$O$3:$O$139</c:f>
              <c:numCache>
                <c:formatCode>General</c:formatCode>
                <c:ptCount val="137"/>
                <c:pt idx="0">
                  <c:v>-4</c:v>
                </c:pt>
                <c:pt idx="1">
                  <c:v>-3.9</c:v>
                </c:pt>
                <c:pt idx="2">
                  <c:v>-3.8</c:v>
                </c:pt>
                <c:pt idx="3">
                  <c:v>-3.6999999999999997</c:v>
                </c:pt>
                <c:pt idx="4">
                  <c:v>-3.5999999999999996</c:v>
                </c:pt>
                <c:pt idx="5">
                  <c:v>-3.4999999999999996</c:v>
                </c:pt>
                <c:pt idx="6">
                  <c:v>-3.3999999999999995</c:v>
                </c:pt>
                <c:pt idx="7">
                  <c:v>-3.2999999999999994</c:v>
                </c:pt>
                <c:pt idx="8">
                  <c:v>-3.1999999999999993</c:v>
                </c:pt>
                <c:pt idx="9">
                  <c:v>-3.0999999999999992</c:v>
                </c:pt>
                <c:pt idx="10">
                  <c:v>-2.9999999999999991</c:v>
                </c:pt>
                <c:pt idx="11">
                  <c:v>-2.899999999999999</c:v>
                </c:pt>
                <c:pt idx="12">
                  <c:v>-2.7999999999999989</c:v>
                </c:pt>
                <c:pt idx="13">
                  <c:v>-2.6999999999999988</c:v>
                </c:pt>
                <c:pt idx="14">
                  <c:v>-2.5999999999999988</c:v>
                </c:pt>
                <c:pt idx="15">
                  <c:v>-2.4999999999999987</c:v>
                </c:pt>
                <c:pt idx="16">
                  <c:v>-2.3999999999999986</c:v>
                </c:pt>
                <c:pt idx="17">
                  <c:v>-2.2999999999999985</c:v>
                </c:pt>
                <c:pt idx="18">
                  <c:v>-2.1999999999999984</c:v>
                </c:pt>
                <c:pt idx="19">
                  <c:v>-2.0999999999999983</c:v>
                </c:pt>
                <c:pt idx="20">
                  <c:v>-1.9999999999999982</c:v>
                </c:pt>
                <c:pt idx="21">
                  <c:v>-1.8999999999999981</c:v>
                </c:pt>
                <c:pt idx="22">
                  <c:v>-1.799999999999998</c:v>
                </c:pt>
                <c:pt idx="23">
                  <c:v>-1.699999999999998</c:v>
                </c:pt>
                <c:pt idx="24">
                  <c:v>-1.5999999999999979</c:v>
                </c:pt>
                <c:pt idx="25">
                  <c:v>-1.4999999999999978</c:v>
                </c:pt>
                <c:pt idx="26">
                  <c:v>-1.3999999999999977</c:v>
                </c:pt>
                <c:pt idx="27">
                  <c:v>-1.2999999999999976</c:v>
                </c:pt>
                <c:pt idx="28">
                  <c:v>-1.1999999999999975</c:v>
                </c:pt>
                <c:pt idx="29">
                  <c:v>-1.0999999999999974</c:v>
                </c:pt>
                <c:pt idx="30">
                  <c:v>-0.99999999999999745</c:v>
                </c:pt>
                <c:pt idx="31">
                  <c:v>-0.89999999999999747</c:v>
                </c:pt>
                <c:pt idx="32">
                  <c:v>-0.79999999999999749</c:v>
                </c:pt>
                <c:pt idx="33">
                  <c:v>-0.69999999999999751</c:v>
                </c:pt>
                <c:pt idx="34">
                  <c:v>-0.59999999999999754</c:v>
                </c:pt>
                <c:pt idx="35">
                  <c:v>-0.49999999999999756</c:v>
                </c:pt>
                <c:pt idx="36">
                  <c:v>-0.39999999999999758</c:v>
                </c:pt>
                <c:pt idx="37">
                  <c:v>-0.2999999999999976</c:v>
                </c:pt>
                <c:pt idx="38">
                  <c:v>-0.1999999999999976</c:v>
                </c:pt>
                <c:pt idx="39">
                  <c:v>-9.9999999999997591E-2</c:v>
                </c:pt>
                <c:pt idx="40">
                  <c:v>-5.0000000000000001E-3</c:v>
                </c:pt>
                <c:pt idx="41">
                  <c:v>5.0000000000000001E-3</c:v>
                </c:pt>
                <c:pt idx="42">
                  <c:v>0.1</c:v>
                </c:pt>
                <c:pt idx="43">
                  <c:v>0.2</c:v>
                </c:pt>
                <c:pt idx="44">
                  <c:v>0.30000000000000004</c:v>
                </c:pt>
                <c:pt idx="45">
                  <c:v>0.4</c:v>
                </c:pt>
                <c:pt idx="46">
                  <c:v>0.5</c:v>
                </c:pt>
                <c:pt idx="47">
                  <c:v>0.6</c:v>
                </c:pt>
                <c:pt idx="48">
                  <c:v>0.7</c:v>
                </c:pt>
                <c:pt idx="49">
                  <c:v>0.79999999999999993</c:v>
                </c:pt>
                <c:pt idx="50">
                  <c:v>0.89999999999999991</c:v>
                </c:pt>
                <c:pt idx="51">
                  <c:v>0.99999999999999989</c:v>
                </c:pt>
                <c:pt idx="52">
                  <c:v>1.0999999999999999</c:v>
                </c:pt>
                <c:pt idx="53">
                  <c:v>1.2</c:v>
                </c:pt>
                <c:pt idx="54">
                  <c:v>1.3</c:v>
                </c:pt>
                <c:pt idx="55">
                  <c:v>1.4000000000000001</c:v>
                </c:pt>
                <c:pt idx="56">
                  <c:v>1.5000000000000002</c:v>
                </c:pt>
                <c:pt idx="57">
                  <c:v>1.6000000000000003</c:v>
                </c:pt>
                <c:pt idx="58">
                  <c:v>1.7000000000000004</c:v>
                </c:pt>
                <c:pt idx="59">
                  <c:v>1.8000000000000005</c:v>
                </c:pt>
                <c:pt idx="60">
                  <c:v>1.9000000000000006</c:v>
                </c:pt>
                <c:pt idx="61">
                  <c:v>2.0000000000000004</c:v>
                </c:pt>
                <c:pt idx="62">
                  <c:v>2.1000000000000005</c:v>
                </c:pt>
                <c:pt idx="63">
                  <c:v>2.2000000000000006</c:v>
                </c:pt>
                <c:pt idx="64">
                  <c:v>2.3000000000000007</c:v>
                </c:pt>
                <c:pt idx="65">
                  <c:v>2.4000000000000008</c:v>
                </c:pt>
                <c:pt idx="66">
                  <c:v>2.5000000000000009</c:v>
                </c:pt>
                <c:pt idx="67">
                  <c:v>2.600000000000001</c:v>
                </c:pt>
                <c:pt idx="68">
                  <c:v>2.7000000000000011</c:v>
                </c:pt>
                <c:pt idx="69">
                  <c:v>2.8000000000000012</c:v>
                </c:pt>
                <c:pt idx="70">
                  <c:v>2.9000000000000012</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xVal>
          <c:yVal>
            <c:numRef>
              <c:f>relu!$S$3:$S$139</c:f>
              <c:numCache>
                <c:formatCode>General</c:formatCode>
                <c:ptCount val="137"/>
                <c:pt idx="0">
                  <c:v>0</c:v>
                </c:pt>
                <c:pt idx="1">
                  <c:v>0</c:v>
                </c:pt>
                <c:pt idx="2">
                  <c:v>0</c:v>
                </c:pt>
                <c:pt idx="3">
                  <c:v>0</c:v>
                </c:pt>
                <c:pt idx="4">
                  <c:v>0</c:v>
                </c:pt>
                <c:pt idx="5">
                  <c:v>0</c:v>
                </c:pt>
                <c:pt idx="6">
                  <c:v>0</c:v>
                </c:pt>
                <c:pt idx="7">
                  <c:v>0</c:v>
                </c:pt>
                <c:pt idx="8">
                  <c:v>0</c:v>
                </c:pt>
                <c:pt idx="9">
                  <c:v>0</c:v>
                </c:pt>
                <c:pt idx="10">
                  <c:v>-4.4408920985006247E-16</c:v>
                </c:pt>
                <c:pt idx="11">
                  <c:v>-4.833333333333379E-2</c:v>
                </c:pt>
                <c:pt idx="12">
                  <c:v>-9.3333333333333796E-2</c:v>
                </c:pt>
                <c:pt idx="13">
                  <c:v>-0.13500000000000045</c:v>
                </c:pt>
                <c:pt idx="14">
                  <c:v>-0.17333333333333378</c:v>
                </c:pt>
                <c:pt idx="15">
                  <c:v>-0.20833333333333376</c:v>
                </c:pt>
                <c:pt idx="16">
                  <c:v>-0.24000000000000044</c:v>
                </c:pt>
                <c:pt idx="17">
                  <c:v>-0.26833333333333376</c:v>
                </c:pt>
                <c:pt idx="18">
                  <c:v>-0.29333333333333372</c:v>
                </c:pt>
                <c:pt idx="19">
                  <c:v>-0.31500000000000034</c:v>
                </c:pt>
                <c:pt idx="20">
                  <c:v>-0.33333333333333365</c:v>
                </c:pt>
                <c:pt idx="21">
                  <c:v>-0.34833333333333361</c:v>
                </c:pt>
                <c:pt idx="22">
                  <c:v>-0.36000000000000015</c:v>
                </c:pt>
                <c:pt idx="23">
                  <c:v>-0.36833333333333346</c:v>
                </c:pt>
                <c:pt idx="24">
                  <c:v>-0.37333333333333341</c:v>
                </c:pt>
                <c:pt idx="25">
                  <c:v>-0.375</c:v>
                </c:pt>
                <c:pt idx="26">
                  <c:v>-0.37333333333333324</c:v>
                </c:pt>
                <c:pt idx="27">
                  <c:v>-0.36833333333333312</c:v>
                </c:pt>
                <c:pt idx="28">
                  <c:v>-0.35999999999999976</c:v>
                </c:pt>
                <c:pt idx="29">
                  <c:v>-0.348333333333333</c:v>
                </c:pt>
                <c:pt idx="30">
                  <c:v>-0.33333333333333293</c:v>
                </c:pt>
                <c:pt idx="31">
                  <c:v>-0.31499999999999945</c:v>
                </c:pt>
                <c:pt idx="32">
                  <c:v>-0.29333333333333272</c:v>
                </c:pt>
                <c:pt idx="33">
                  <c:v>-0.26833333333333265</c:v>
                </c:pt>
                <c:pt idx="34">
                  <c:v>-0.23999999999999927</c:v>
                </c:pt>
                <c:pt idx="35">
                  <c:v>-0.20833333333333254</c:v>
                </c:pt>
                <c:pt idx="36">
                  <c:v>-0.17333333333333245</c:v>
                </c:pt>
                <c:pt idx="37">
                  <c:v>-0.13499999999999904</c:v>
                </c:pt>
                <c:pt idx="38">
                  <c:v>-9.3333333333332297E-2</c:v>
                </c:pt>
                <c:pt idx="39">
                  <c:v>-4.8333333333332215E-2</c:v>
                </c:pt>
                <c:pt idx="40">
                  <c:v>-2.4958333333333334E-3</c:v>
                </c:pt>
                <c:pt idx="41">
                  <c:v>2.5041666666666667E-3</c:v>
                </c:pt>
                <c:pt idx="42">
                  <c:v>5.1666666666666673E-2</c:v>
                </c:pt>
                <c:pt idx="43">
                  <c:v>0.10666666666666667</c:v>
                </c:pt>
                <c:pt idx="44">
                  <c:v>0.16500000000000001</c:v>
                </c:pt>
                <c:pt idx="45">
                  <c:v>0.22666666666666668</c:v>
                </c:pt>
                <c:pt idx="46">
                  <c:v>0.29166666666666669</c:v>
                </c:pt>
                <c:pt idx="47">
                  <c:v>0.36</c:v>
                </c:pt>
                <c:pt idx="48">
                  <c:v>0.43166666666666664</c:v>
                </c:pt>
                <c:pt idx="49">
                  <c:v>0.5066666666666666</c:v>
                </c:pt>
                <c:pt idx="50">
                  <c:v>0.58499999999999996</c:v>
                </c:pt>
                <c:pt idx="51">
                  <c:v>0.66666666666666652</c:v>
                </c:pt>
                <c:pt idx="52">
                  <c:v>0.75166666666666648</c:v>
                </c:pt>
                <c:pt idx="53">
                  <c:v>0.84000000000000008</c:v>
                </c:pt>
                <c:pt idx="54">
                  <c:v>0.93166666666666675</c:v>
                </c:pt>
                <c:pt idx="55">
                  <c:v>1.0266666666666668</c:v>
                </c:pt>
                <c:pt idx="56">
                  <c:v>1.1250000000000002</c:v>
                </c:pt>
                <c:pt idx="57">
                  <c:v>1.226666666666667</c:v>
                </c:pt>
                <c:pt idx="58">
                  <c:v>1.331666666666667</c:v>
                </c:pt>
                <c:pt idx="59">
                  <c:v>1.4400000000000006</c:v>
                </c:pt>
                <c:pt idx="60">
                  <c:v>1.5516666666666674</c:v>
                </c:pt>
                <c:pt idx="61">
                  <c:v>1.6666666666666672</c:v>
                </c:pt>
                <c:pt idx="62">
                  <c:v>1.7850000000000006</c:v>
                </c:pt>
                <c:pt idx="63">
                  <c:v>1.9066666666666676</c:v>
                </c:pt>
                <c:pt idx="64">
                  <c:v>2.0316666666666676</c:v>
                </c:pt>
                <c:pt idx="65">
                  <c:v>2.1600000000000006</c:v>
                </c:pt>
                <c:pt idx="66">
                  <c:v>2.2916666666666679</c:v>
                </c:pt>
                <c:pt idx="67">
                  <c:v>2.4266666666666681</c:v>
                </c:pt>
                <c:pt idx="68">
                  <c:v>2.5650000000000013</c:v>
                </c:pt>
                <c:pt idx="69">
                  <c:v>2.7066666666666683</c:v>
                </c:pt>
                <c:pt idx="70">
                  <c:v>2.8516666666666683</c:v>
                </c:pt>
                <c:pt idx="71">
                  <c:v>3.0000000000000013</c:v>
                </c:pt>
                <c:pt idx="72">
                  <c:v>3.1000000000000014</c:v>
                </c:pt>
                <c:pt idx="73">
                  <c:v>3.2000000000000015</c:v>
                </c:pt>
                <c:pt idx="74">
                  <c:v>3.3000000000000016</c:v>
                </c:pt>
                <c:pt idx="75">
                  <c:v>3.4000000000000017</c:v>
                </c:pt>
                <c:pt idx="76">
                  <c:v>3.5000000000000018</c:v>
                </c:pt>
                <c:pt idx="77">
                  <c:v>3.6000000000000019</c:v>
                </c:pt>
                <c:pt idx="78">
                  <c:v>3.700000000000002</c:v>
                </c:pt>
                <c:pt idx="79">
                  <c:v>3.800000000000002</c:v>
                </c:pt>
                <c:pt idx="80">
                  <c:v>3.9000000000000021</c:v>
                </c:pt>
                <c:pt idx="81">
                  <c:v>4.0000000000000018</c:v>
                </c:pt>
                <c:pt idx="82">
                  <c:v>4.1000000000000014</c:v>
                </c:pt>
                <c:pt idx="83">
                  <c:v>4.2000000000000011</c:v>
                </c:pt>
                <c:pt idx="84">
                  <c:v>4.3000000000000007</c:v>
                </c:pt>
                <c:pt idx="85">
                  <c:v>4.4000000000000004</c:v>
                </c:pt>
                <c:pt idx="86">
                  <c:v>4.5</c:v>
                </c:pt>
                <c:pt idx="87">
                  <c:v>4.5999999999999996</c:v>
                </c:pt>
                <c:pt idx="88">
                  <c:v>4.6999999999999993</c:v>
                </c:pt>
                <c:pt idx="89">
                  <c:v>4.7999999999999989</c:v>
                </c:pt>
                <c:pt idx="90">
                  <c:v>4.8999999999999986</c:v>
                </c:pt>
                <c:pt idx="91">
                  <c:v>4.9999999999999982</c:v>
                </c:pt>
                <c:pt idx="92">
                  <c:v>5.0999999999999979</c:v>
                </c:pt>
                <c:pt idx="93">
                  <c:v>5.1999999999999975</c:v>
                </c:pt>
                <c:pt idx="94">
                  <c:v>5.2999999999999972</c:v>
                </c:pt>
                <c:pt idx="95">
                  <c:v>5.3999999999999968</c:v>
                </c:pt>
                <c:pt idx="96">
                  <c:v>5.4999999999999964</c:v>
                </c:pt>
                <c:pt idx="97">
                  <c:v>5.5999999999999961</c:v>
                </c:pt>
                <c:pt idx="98">
                  <c:v>5.6999999999999957</c:v>
                </c:pt>
                <c:pt idx="99">
                  <c:v>5.7999999999999954</c:v>
                </c:pt>
                <c:pt idx="100">
                  <c:v>5.899999999999995</c:v>
                </c:pt>
                <c:pt idx="101">
                  <c:v>5.9999999999999947</c:v>
                </c:pt>
                <c:pt idx="102">
                  <c:v>6.0999999999999943</c:v>
                </c:pt>
                <c:pt idx="103">
                  <c:v>6.199999999999994</c:v>
                </c:pt>
                <c:pt idx="104">
                  <c:v>6.2999999999999936</c:v>
                </c:pt>
                <c:pt idx="105">
                  <c:v>6.3999999999999932</c:v>
                </c:pt>
                <c:pt idx="106">
                  <c:v>6.4999999999999929</c:v>
                </c:pt>
                <c:pt idx="107">
                  <c:v>6.5999999999999925</c:v>
                </c:pt>
                <c:pt idx="108">
                  <c:v>6.6999999999999922</c:v>
                </c:pt>
                <c:pt idx="109">
                  <c:v>6.7999999999999918</c:v>
                </c:pt>
                <c:pt idx="110">
                  <c:v>6.8999999999999915</c:v>
                </c:pt>
                <c:pt idx="111">
                  <c:v>6.9999999999999911</c:v>
                </c:pt>
                <c:pt idx="112">
                  <c:v>7.0999999999999908</c:v>
                </c:pt>
                <c:pt idx="113">
                  <c:v>7.1999999999999904</c:v>
                </c:pt>
                <c:pt idx="114">
                  <c:v>7.2999999999999901</c:v>
                </c:pt>
                <c:pt idx="115">
                  <c:v>7.3999999999999897</c:v>
                </c:pt>
                <c:pt idx="116">
                  <c:v>7.4999999999999893</c:v>
                </c:pt>
                <c:pt idx="117">
                  <c:v>7.599999999999989</c:v>
                </c:pt>
                <c:pt idx="118">
                  <c:v>7.6999999999999886</c:v>
                </c:pt>
                <c:pt idx="119">
                  <c:v>7.7999999999999883</c:v>
                </c:pt>
                <c:pt idx="120">
                  <c:v>7.8999999999999879</c:v>
                </c:pt>
                <c:pt idx="121">
                  <c:v>7.9999999999999876</c:v>
                </c:pt>
                <c:pt idx="122">
                  <c:v>8.0999999999999872</c:v>
                </c:pt>
                <c:pt idx="123">
                  <c:v>8.1999999999999869</c:v>
                </c:pt>
                <c:pt idx="124">
                  <c:v>8.2999999999999865</c:v>
                </c:pt>
                <c:pt idx="125">
                  <c:v>8.3999999999999861</c:v>
                </c:pt>
                <c:pt idx="126">
                  <c:v>8.4999999999999858</c:v>
                </c:pt>
                <c:pt idx="127">
                  <c:v>8.5999999999999854</c:v>
                </c:pt>
                <c:pt idx="128">
                  <c:v>8.6999999999999851</c:v>
                </c:pt>
                <c:pt idx="129">
                  <c:v>8.7999999999999847</c:v>
                </c:pt>
                <c:pt idx="130">
                  <c:v>8.8999999999999844</c:v>
                </c:pt>
                <c:pt idx="131">
                  <c:v>8.999999999999984</c:v>
                </c:pt>
                <c:pt idx="132">
                  <c:v>9.0999999999999837</c:v>
                </c:pt>
                <c:pt idx="133">
                  <c:v>9.1999999999999833</c:v>
                </c:pt>
                <c:pt idx="134">
                  <c:v>9.2999999999999829</c:v>
                </c:pt>
                <c:pt idx="135">
                  <c:v>9.3999999999999826</c:v>
                </c:pt>
                <c:pt idx="136">
                  <c:v>9.4999999999999822</c:v>
                </c:pt>
              </c:numCache>
            </c:numRef>
          </c:yVal>
          <c:smooth val="1"/>
          <c:extLst>
            <c:ext xmlns:c16="http://schemas.microsoft.com/office/drawing/2014/chart" uri="{C3380CC4-5D6E-409C-BE32-E72D297353CC}">
              <c16:uniqueId val="{00000001-993F-41CC-A9EC-51B1FB03746D}"/>
            </c:ext>
          </c:extLst>
        </c:ser>
        <c:dLbls>
          <c:showLegendKey val="0"/>
          <c:showVal val="0"/>
          <c:showCatName val="0"/>
          <c:showSerName val="0"/>
          <c:showPercent val="0"/>
          <c:showBubbleSize val="0"/>
        </c:dLbls>
        <c:axId val="839290671"/>
        <c:axId val="744323775"/>
      </c:scatterChart>
      <c:valAx>
        <c:axId val="839290671"/>
        <c:scaling>
          <c:orientation val="minMax"/>
          <c:max val="4"/>
          <c:min val="-4"/>
        </c:scaling>
        <c:delete val="0"/>
        <c:axPos val="b"/>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744323775"/>
        <c:crosses val="autoZero"/>
        <c:crossBetween val="midCat"/>
        <c:majorUnit val="1"/>
      </c:valAx>
      <c:valAx>
        <c:axId val="744323775"/>
        <c:scaling>
          <c:orientation val="minMax"/>
          <c:max val="4"/>
          <c:min val="-0.5"/>
        </c:scaling>
        <c:delete val="0"/>
        <c:axPos val="l"/>
        <c:majorGridlines>
          <c:spPr>
            <a:ln w="9525" cap="flat" cmpd="sng" algn="ctr">
              <a:solidFill>
                <a:srgbClr val="134790"/>
              </a:solidFill>
              <a:round/>
            </a:ln>
            <a:effectLst/>
          </c:spPr>
        </c:majorGridlines>
        <c:numFmt formatCode="General" sourceLinked="1"/>
        <c:majorTickMark val="none"/>
        <c:minorTickMark val="none"/>
        <c:tickLblPos val="nextTo"/>
        <c:spPr>
          <a:solidFill>
            <a:schemeClr val="bg1">
              <a:lumMod val="95000"/>
            </a:schemeClr>
          </a:solid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839290671"/>
        <c:crosses val="autoZero"/>
        <c:crossBetween val="midCat"/>
      </c:valAx>
      <c:spPr>
        <a:noFill/>
        <a:ln>
          <a:noFill/>
        </a:ln>
        <a:effectLst/>
      </c:spPr>
    </c:plotArea>
    <c:legend>
      <c:legendPos val="b"/>
      <c:layout>
        <c:manualLayout>
          <c:xMode val="edge"/>
          <c:yMode val="edge"/>
          <c:x val="3.5769133164227883E-2"/>
          <c:y val="5.6652178477690288E-2"/>
          <c:w val="0.34175065616797901"/>
          <c:h val="0.6345503861015146"/>
        </c:manualLayout>
      </c:layout>
      <c:overlay val="0"/>
      <c:spPr>
        <a:solidFill>
          <a:schemeClr val="bg1">
            <a:lumMod val="95000"/>
          </a:schemeClr>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solidFill>
      <a:schemeClr val="bg1">
        <a:lumMod val="95000"/>
      </a:schemeClr>
    </a:solid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1BB15-CF70-4CBB-8991-FA4C7E692553}" type="datetimeFigureOut">
              <a:rPr lang="ru-RU" smtClean="0"/>
              <a:t>18.11.2025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DD2EF0-63B4-4D68-B0B4-F2630094A77B}" type="slidenum">
              <a:rPr lang="ru-RU" smtClean="0"/>
              <a:t>‹#›</a:t>
            </a:fld>
            <a:endParaRPr lang="ru-RU"/>
          </a:p>
        </p:txBody>
      </p:sp>
    </p:spTree>
    <p:extLst>
      <p:ext uri="{BB962C8B-B14F-4D97-AF65-F5344CB8AC3E}">
        <p14:creationId xmlns:p14="http://schemas.microsoft.com/office/powerpoint/2010/main" val="422864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Образ слайда 1"/>
          <p:cNvSpPr>
            <a:spLocks noGrp="1" noRot="1" noChangeAspect="1"/>
          </p:cNvSpPr>
          <p:nvPr>
            <p:ph type="sldImg"/>
          </p:nvPr>
        </p:nvSpPr>
        <p:spPr bwMode="auto"/>
      </p:sp>
      <p:sp>
        <p:nvSpPr>
          <p:cNvPr id="3" name="Заметки 2"/>
          <p:cNvSpPr>
            <a:spLocks noGrp="1"/>
          </p:cNvSpPr>
          <p:nvPr>
            <p:ph type="body" idx="1"/>
          </p:nvPr>
        </p:nvSpPr>
        <p:spPr bwMode="auto"/>
        <p:txBody>
          <a:bodyPr/>
          <a:lstStyle/>
          <a:p>
            <a:pPr>
              <a:defRPr/>
            </a:pPr>
            <a:r>
              <a:rPr lang="ru-RU"/>
              <a:t>Давайте для начала поговорим о том, что означает сам термин компьютерное зрение. </a:t>
            </a:r>
            <a:endParaRPr/>
          </a:p>
          <a:p>
            <a:pPr>
              <a:defRPr/>
            </a:pPr>
            <a:r>
              <a:rPr lang="ru-RU"/>
              <a:t>Термин включает себя исследование изображений или их последовательностей.</a:t>
            </a:r>
            <a:endParaRPr/>
          </a:p>
          <a:p>
            <a:pPr>
              <a:defRPr/>
            </a:pPr>
            <a:r>
              <a:rPr lang="ru-RU"/>
              <a:t>Например, видео последовательностей с целью их понимания - то есть принятия по ним некоторых решений. </a:t>
            </a:r>
            <a:endParaRPr/>
          </a:p>
          <a:p>
            <a:pPr>
              <a:defRPr/>
            </a:pPr>
            <a:r>
              <a:rPr lang="ru-RU"/>
              <a:t>Например, решений о наличии либо отсутствии того или иного объекта.</a:t>
            </a:r>
            <a:endParaRPr/>
          </a:p>
          <a:p>
            <a:pPr>
              <a:defRPr/>
            </a:pPr>
            <a:r>
              <a:rPr lang="ru-RU"/>
              <a:t>Также термин подразумевает непосредственную реализацию алгоритмов соответствующих данным методам. </a:t>
            </a:r>
            <a:endParaRPr/>
          </a:p>
          <a:p>
            <a:pPr>
              <a:defRPr/>
            </a:pPr>
            <a:r>
              <a:rPr lang="ru-RU"/>
              <a:t>И вопросы, например, работы с оборудованием для получения изображений.</a:t>
            </a:r>
            <a:endParaRPr/>
          </a:p>
        </p:txBody>
      </p:sp>
      <p:sp>
        <p:nvSpPr>
          <p:cNvPr id="4" name="Номер слайда 3"/>
          <p:cNvSpPr>
            <a:spLocks noGrp="1"/>
          </p:cNvSpPr>
          <p:nvPr>
            <p:ph type="sldNum" sz="quarter" idx="10"/>
          </p:nvPr>
        </p:nvSpPr>
        <p:spPr bwMode="auto"/>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91EE0A-5ACD-4F73-9620-E7F7A315D9F8}" type="slidenum">
              <a:rPr kumimoji="0" lang="ru-RU"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1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409483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88562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26275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2145575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66973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765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125048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07860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90127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57596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fld id="{4E21ED73-FD05-6C40-A790-5064AF2FF744}" type="datetimeFigureOut">
              <a:rPr lang="ru-RU" smtClean="0"/>
              <a:t>18.11.2025</a:t>
            </a:fld>
            <a:endParaRPr lang="ru-RU"/>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fld id="{EE03146E-EB30-254F-B4E6-05B94F814A70}" type="slidenum">
              <a:rPr lang="ru-RU" smtClean="0"/>
              <a:t>‹#›</a:t>
            </a:fld>
            <a:endParaRPr lang="ru-RU"/>
          </a:p>
        </p:txBody>
      </p:sp>
    </p:spTree>
    <p:extLst>
      <p:ext uri="{BB962C8B-B14F-4D97-AF65-F5344CB8AC3E}">
        <p14:creationId xmlns:p14="http://schemas.microsoft.com/office/powerpoint/2010/main" val="328685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1ED73-FD05-6C40-A790-5064AF2FF744}" type="datetimeFigureOut">
              <a:rPr lang="ru-RU" smtClean="0"/>
              <a:t>18.11.2025</a:t>
            </a:fld>
            <a:endParaRPr lang="ru-RU"/>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3146E-EB30-254F-B4E6-05B94F814A70}" type="slidenum">
              <a:rPr lang="ru-RU" smtClean="0"/>
              <a:t>‹#›</a:t>
            </a:fld>
            <a:endParaRPr lang="ru-RU"/>
          </a:p>
        </p:txBody>
      </p:sp>
    </p:spTree>
    <p:extLst>
      <p:ext uri="{BB962C8B-B14F-4D97-AF65-F5344CB8AC3E}">
        <p14:creationId xmlns:p14="http://schemas.microsoft.com/office/powerpoint/2010/main" val="192502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ocodataset.org/#explore?id=5016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3.emf"/><Relationship Id="rId4" Type="http://schemas.openxmlformats.org/officeDocument/2006/relationships/image" Target="../media/image5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для </a:t>
            </a:r>
            <a:r>
              <a:rPr lang="ru-RU" sz="5400" b="1" dirty="0" smtClean="0">
                <a:solidFill>
                  <a:schemeClr val="bg1"/>
                </a:solidFill>
              </a:rPr>
              <a:t>современных сверточных нейронных сетей</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r>
              <a:rPr lang="ru-RU" sz="2400" i="1" dirty="0" smtClean="0">
                <a:solidFill>
                  <a:schemeClr val="bg1"/>
                </a:solidFill>
                <a:latin typeface="Arial" panose="020B0604020202020204" pitchFamily="34" charset="0"/>
                <a:cs typeface="Arial" panose="020B0604020202020204" pitchFamily="34" charset="0"/>
              </a:rPr>
              <a:t>.</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3197365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707588"/>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07975" y="791774"/>
            <a:ext cx="11392717" cy="4948015"/>
          </a:xfrm>
        </p:spPr>
        <p:txBody>
          <a:bodyPr>
            <a:noAutofit/>
          </a:bodyPr>
          <a:lstStyle/>
          <a:p>
            <a:pPr eaLnBrk="0" fontAlgn="base" hangingPunct="0">
              <a:lnSpc>
                <a:spcPct val="100000"/>
              </a:lnSpc>
              <a:spcBef>
                <a:spcPct val="0"/>
              </a:spcBef>
              <a:spcAft>
                <a:spcPct val="0"/>
              </a:spcAft>
            </a:pPr>
            <a:r>
              <a:rPr lang="ru-RU" altLang="ru-RU" sz="2400" dirty="0" err="1">
                <a:solidFill>
                  <a:schemeClr val="bg1"/>
                </a:solidFill>
              </a:rPr>
              <a:t>MobileNet</a:t>
            </a:r>
            <a:r>
              <a:rPr lang="ru-RU" altLang="ru-RU" sz="2400" dirty="0">
                <a:solidFill>
                  <a:schemeClr val="bg1"/>
                </a:solidFill>
              </a:rPr>
              <a:t> v2 состоит из 17 блоков.</a:t>
            </a:r>
          </a:p>
          <a:p>
            <a:pPr eaLnBrk="0" fontAlgn="base" hangingPunct="0">
              <a:lnSpc>
                <a:spcPct val="100000"/>
              </a:lnSpc>
              <a:spcBef>
                <a:spcPct val="0"/>
              </a:spcBef>
              <a:spcAft>
                <a:spcPct val="0"/>
              </a:spcAft>
            </a:pPr>
            <a:r>
              <a:rPr lang="ru-RU" altLang="ru-RU" sz="2400" dirty="0">
                <a:solidFill>
                  <a:schemeClr val="bg1"/>
                </a:solidFill>
              </a:rPr>
              <a:t>В конце вместо </a:t>
            </a:r>
            <a:r>
              <a:rPr lang="ru-RU" altLang="ru-RU" sz="2400" dirty="0" err="1">
                <a:solidFill>
                  <a:schemeClr val="bg1"/>
                </a:solidFill>
              </a:rPr>
              <a:t>полносвязного</a:t>
            </a:r>
            <a:r>
              <a:rPr lang="ru-RU" altLang="ru-RU" sz="2400" dirty="0">
                <a:solidFill>
                  <a:schemeClr val="bg1"/>
                </a:solidFill>
              </a:rPr>
              <a:t> слоя – слой 1×1 свертки, </a:t>
            </a: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слой классификации. </a:t>
            </a:r>
          </a:p>
          <a:p>
            <a:pPr marL="228600" lvl="3" eaLnBrk="0" fontAlgn="base" hangingPunct="0">
              <a:lnSpc>
                <a:spcPct val="100000"/>
              </a:lnSpc>
              <a:spcBef>
                <a:spcPct val="0"/>
              </a:spcBef>
              <a:spcAft>
                <a:spcPct val="0"/>
              </a:spcAft>
              <a:buFontTx/>
              <a:buChar char="•"/>
            </a:pPr>
            <a:r>
              <a:rPr lang="ru-RU" altLang="ru-RU" sz="2400" dirty="0">
                <a:solidFill>
                  <a:schemeClr val="bg1"/>
                </a:solidFill>
              </a:rPr>
              <a:t>Таим образом блок </a:t>
            </a:r>
            <a:r>
              <a:rPr lang="ru-RU" altLang="ru-RU" sz="2400" dirty="0" err="1">
                <a:solidFill>
                  <a:schemeClr val="bg1"/>
                </a:solidFill>
              </a:rPr>
              <a:t>MobileNet</a:t>
            </a:r>
            <a:r>
              <a:rPr lang="ru-RU" altLang="ru-RU" sz="2400" dirty="0">
                <a:solidFill>
                  <a:schemeClr val="bg1"/>
                </a:solidFill>
              </a:rPr>
              <a:t> V2 имеет меньше параметров, чем для версии V1 и не много лучшую точность.</a:t>
            </a:r>
          </a:p>
          <a:p>
            <a:pPr lvl="0" eaLnBrk="0" fontAlgn="base" hangingPunct="0">
              <a:lnSpc>
                <a:spcPct val="100000"/>
              </a:lnSpc>
              <a:spcBef>
                <a:spcPct val="0"/>
              </a:spcBef>
              <a:spcAft>
                <a:spcPct val="0"/>
              </a:spcAft>
              <a:buNone/>
            </a:pPr>
            <a:endParaRPr lang="ru-RU" altLang="ru-RU" sz="2000" dirty="0">
              <a:solidFill>
                <a:schemeClr val="bg1"/>
              </a:solidFill>
            </a:endParaRPr>
          </a:p>
          <a:p>
            <a:pPr eaLnBrk="0" fontAlgn="base" hangingPunct="0">
              <a:lnSpc>
                <a:spcPct val="100000"/>
              </a:lnSpc>
              <a:spcBef>
                <a:spcPct val="0"/>
              </a:spcBef>
              <a:spcAft>
                <a:spcPct val="0"/>
              </a:spcAft>
            </a:pPr>
            <a:endParaRPr lang="ru-RU" altLang="ru-RU" sz="2000" dirty="0">
              <a:solidFill>
                <a:schemeClr val="bg1"/>
              </a:solidFill>
            </a:endParaRPr>
          </a:p>
          <a:p>
            <a:pPr marL="0" lvl="0" indent="0" eaLnBrk="0" fontAlgn="base" hangingPunct="0">
              <a:lnSpc>
                <a:spcPct val="100000"/>
              </a:lnSpc>
              <a:spcBef>
                <a:spcPct val="0"/>
              </a:spcBef>
              <a:spcAft>
                <a:spcPct val="0"/>
              </a:spcAft>
              <a:buNone/>
            </a:pPr>
            <a:endParaRPr lang="ru-RU" altLang="ru-RU" sz="2000" dirty="0"/>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052" name="Picture 4" descr="MobileNetV2: инвертированные остатки и линейные узкие мес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17" y="3265781"/>
            <a:ext cx="4516025" cy="33757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62190" y="3265781"/>
            <a:ext cx="4304576" cy="646331"/>
          </a:xfrm>
          <a:prstGeom prst="rect">
            <a:avLst/>
          </a:prstGeom>
          <a:noFill/>
        </p:spPr>
        <p:txBody>
          <a:bodyPr wrap="none" rtlCol="0">
            <a:spAutoFit/>
          </a:bodyPr>
          <a:lstStyle/>
          <a:p>
            <a:r>
              <a:rPr lang="en-US" dirty="0">
                <a:solidFill>
                  <a:schemeClr val="bg1"/>
                </a:solidFill>
              </a:rPr>
              <a:t>t – expansion; s – stride; </a:t>
            </a:r>
            <a:r>
              <a:rPr lang="ru-RU" dirty="0">
                <a:solidFill>
                  <a:schemeClr val="bg1"/>
                </a:solidFill>
              </a:rPr>
              <a:t> с – число каналов</a:t>
            </a:r>
          </a:p>
          <a:p>
            <a:r>
              <a:rPr lang="en-US" dirty="0">
                <a:solidFill>
                  <a:schemeClr val="bg1"/>
                </a:solidFill>
              </a:rPr>
              <a:t>n-</a:t>
            </a:r>
            <a:r>
              <a:rPr lang="ru-RU" dirty="0">
                <a:solidFill>
                  <a:schemeClr val="bg1"/>
                </a:solidFill>
              </a:rPr>
              <a:t>число одинаковых блоков</a:t>
            </a:r>
          </a:p>
        </p:txBody>
      </p:sp>
      <p:sp>
        <p:nvSpPr>
          <p:cNvPr id="12" name="Прямоугольник 11"/>
          <p:cNvSpPr/>
          <p:nvPr/>
        </p:nvSpPr>
        <p:spPr>
          <a:xfrm>
            <a:off x="5762190" y="5790266"/>
            <a:ext cx="568686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Sandler, Mark, et al. "Mobilenetv2: Inverted residuals and linear bottlenecks." Proceedings of the IEEE conference on computer vision and pattern recognition. 2018.</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4140447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algn="just" eaLnBrk="0" fontAlgn="base" hangingPunct="0">
              <a:lnSpc>
                <a:spcPct val="100000"/>
              </a:lnSpc>
              <a:spcBef>
                <a:spcPts val="600"/>
              </a:spcBef>
              <a:spcAft>
                <a:spcPct val="0"/>
              </a:spcAft>
            </a:pPr>
            <a:r>
              <a:rPr lang="ru-RU" altLang="ru-RU" sz="2400" b="1" u="sng" dirty="0">
                <a:solidFill>
                  <a:schemeClr val="bg1"/>
                </a:solidFill>
              </a:rPr>
              <a:t>Идея внимания </a:t>
            </a:r>
            <a:r>
              <a:rPr lang="ru-RU" altLang="ru-RU" sz="2400" dirty="0">
                <a:solidFill>
                  <a:schemeClr val="bg1"/>
                </a:solidFill>
              </a:rPr>
              <a:t>– это идея "подсвечивание" наиболее информативных участков входных данных</a:t>
            </a:r>
          </a:p>
          <a:p>
            <a:pPr algn="just" eaLnBrk="0" fontAlgn="base" hangingPunct="0">
              <a:lnSpc>
                <a:spcPct val="100000"/>
              </a:lnSpc>
              <a:spcBef>
                <a:spcPts val="600"/>
              </a:spcBef>
              <a:spcAft>
                <a:spcPct val="0"/>
              </a:spcAft>
            </a:pPr>
            <a:r>
              <a:rPr lang="ru-RU" altLang="ru-RU" sz="2400" dirty="0">
                <a:solidFill>
                  <a:schemeClr val="bg1"/>
                </a:solidFill>
              </a:rPr>
              <a:t>2014 </a:t>
            </a:r>
            <a:r>
              <a:rPr lang="ru-RU" altLang="ru-RU" sz="2400" dirty="0" err="1">
                <a:solidFill>
                  <a:schemeClr val="bg1"/>
                </a:solidFill>
              </a:rPr>
              <a:t>Бахданау</a:t>
            </a:r>
            <a:r>
              <a:rPr lang="ru-RU" altLang="ru-RU" sz="2400" dirty="0">
                <a:solidFill>
                  <a:schemeClr val="bg1"/>
                </a:solidFill>
              </a:rPr>
              <a:t> (</a:t>
            </a:r>
            <a:r>
              <a:rPr lang="ru-RU" altLang="ru-RU" sz="2400" dirty="0" err="1">
                <a:solidFill>
                  <a:schemeClr val="bg1"/>
                </a:solidFill>
              </a:rPr>
              <a:t>Bahdanau</a:t>
            </a:r>
            <a:r>
              <a:rPr lang="ru-RU" altLang="ru-RU" sz="2400" dirty="0">
                <a:solidFill>
                  <a:schemeClr val="bg1"/>
                </a:solidFill>
              </a:rPr>
              <a:t>) предложил использование машинном переводе, </a:t>
            </a:r>
            <a:br>
              <a:rPr lang="ru-RU" altLang="ru-RU" sz="2400" dirty="0">
                <a:solidFill>
                  <a:schemeClr val="bg1"/>
                </a:solidFill>
              </a:rPr>
            </a:br>
            <a:r>
              <a:rPr lang="ru-RU" altLang="ru-RU" sz="2400" dirty="0">
                <a:solidFill>
                  <a:schemeClr val="bg1"/>
                </a:solidFill>
              </a:rPr>
              <a:t>- механизм внимания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dirty="0">
                <a:solidFill>
                  <a:schemeClr val="bg1"/>
                </a:solidFill>
              </a:rPr>
              <a:t>В 2016-2017 механизма само-внимания (</a:t>
            </a:r>
            <a:r>
              <a:rPr lang="en-US" altLang="ru-RU" sz="2400" dirty="0">
                <a:solidFill>
                  <a:schemeClr val="bg1"/>
                </a:solidFill>
              </a:rPr>
              <a:t>S</a:t>
            </a:r>
            <a:r>
              <a:rPr lang="ru-RU" altLang="ru-RU" sz="2400" dirty="0" err="1">
                <a:solidFill>
                  <a:schemeClr val="bg1"/>
                </a:solidFill>
              </a:rPr>
              <a:t>elf</a:t>
            </a:r>
            <a:r>
              <a:rPr lang="ru-RU" altLang="ru-RU" sz="2400" dirty="0">
                <a:solidFill>
                  <a:schemeClr val="bg1"/>
                </a:solidFill>
              </a:rPr>
              <a:t>-</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для задач обработки естественного языка. </a:t>
            </a:r>
          </a:p>
          <a:p>
            <a:pPr algn="just" eaLnBrk="0" fontAlgn="base" hangingPunct="0">
              <a:lnSpc>
                <a:spcPct val="100000"/>
              </a:lnSpc>
              <a:spcBef>
                <a:spcPts val="600"/>
              </a:spcBef>
              <a:spcAft>
                <a:spcPct val="0"/>
              </a:spcAft>
            </a:pPr>
            <a:r>
              <a:rPr lang="ru-RU" altLang="ru-RU" sz="2400" dirty="0">
                <a:solidFill>
                  <a:schemeClr val="bg1"/>
                </a:solidFill>
              </a:rPr>
              <a:t>2017 многоголовое внимание (</a:t>
            </a:r>
            <a:r>
              <a:rPr lang="en-US" altLang="ru-RU" sz="2400" dirty="0">
                <a:solidFill>
                  <a:schemeClr val="bg1"/>
                </a:solidFill>
              </a:rPr>
              <a:t>M</a:t>
            </a:r>
            <a:r>
              <a:rPr lang="ru-RU" altLang="ru-RU" sz="2400" dirty="0" err="1">
                <a:solidFill>
                  <a:schemeClr val="bg1"/>
                </a:solidFill>
              </a:rPr>
              <a:t>ulti</a:t>
            </a:r>
            <a:r>
              <a:rPr lang="ru-RU" altLang="ru-RU" sz="2400" dirty="0">
                <a:solidFill>
                  <a:schemeClr val="bg1"/>
                </a:solidFill>
              </a:rPr>
              <a:t>-</a:t>
            </a:r>
            <a:r>
              <a:rPr lang="en-US" altLang="ru-RU" sz="2400" dirty="0">
                <a:solidFill>
                  <a:schemeClr val="bg1"/>
                </a:solidFill>
              </a:rPr>
              <a:t>H</a:t>
            </a:r>
            <a:r>
              <a:rPr lang="ru-RU" altLang="ru-RU" sz="2400" dirty="0" err="1">
                <a:solidFill>
                  <a:schemeClr val="bg1"/>
                </a:solidFill>
              </a:rPr>
              <a:t>ead</a:t>
            </a:r>
            <a:r>
              <a:rPr lang="ru-RU" altLang="ru-RU" sz="2400" dirty="0">
                <a:solidFill>
                  <a:schemeClr val="bg1"/>
                </a:solidFill>
              </a:rPr>
              <a:t> </a:t>
            </a:r>
            <a:r>
              <a:rPr lang="en-US" altLang="ru-RU" sz="2400" dirty="0">
                <a:solidFill>
                  <a:schemeClr val="bg1"/>
                </a:solidFill>
              </a:rPr>
              <a:t>A</a:t>
            </a:r>
            <a:r>
              <a:rPr lang="ru-RU" altLang="ru-RU" sz="2400" dirty="0" err="1">
                <a:solidFill>
                  <a:schemeClr val="bg1"/>
                </a:solidFill>
              </a:rPr>
              <a:t>ttention</a:t>
            </a:r>
            <a:r>
              <a:rPr lang="ru-RU" altLang="ru-RU" sz="2400" dirty="0">
                <a:solidFill>
                  <a:schemeClr val="bg1"/>
                </a:solidFill>
              </a:rPr>
              <a:t>) и блок </a:t>
            </a:r>
            <a:r>
              <a:rPr lang="ru-RU" altLang="ru-RU" sz="2400" dirty="0" err="1">
                <a:solidFill>
                  <a:schemeClr val="bg1"/>
                </a:solidFill>
              </a:rPr>
              <a:t>трансформер</a:t>
            </a:r>
            <a:r>
              <a:rPr lang="ru-RU" altLang="ru-RU" sz="2400" dirty="0">
                <a:solidFill>
                  <a:schemeClr val="bg1"/>
                </a:solidFill>
              </a:rPr>
              <a:t> (</a:t>
            </a:r>
            <a:r>
              <a:rPr lang="en-US" altLang="ru-RU" sz="2400" dirty="0">
                <a:solidFill>
                  <a:schemeClr val="bg1"/>
                </a:solidFill>
              </a:rPr>
              <a:t>T</a:t>
            </a:r>
            <a:r>
              <a:rPr lang="ru-RU" altLang="ru-RU" sz="2400" dirty="0" err="1">
                <a:solidFill>
                  <a:schemeClr val="bg1"/>
                </a:solidFill>
              </a:rPr>
              <a:t>ransformer</a:t>
            </a:r>
            <a:r>
              <a:rPr lang="ru-RU" altLang="ru-RU" sz="2400" dirty="0">
                <a:solidFill>
                  <a:schemeClr val="bg1"/>
                </a:solidFill>
              </a:rPr>
              <a:t>). </a:t>
            </a:r>
          </a:p>
          <a:p>
            <a:pPr algn="just" eaLnBrk="0" fontAlgn="base" hangingPunct="0">
              <a:lnSpc>
                <a:spcPct val="100000"/>
              </a:lnSpc>
              <a:spcBef>
                <a:spcPts val="600"/>
              </a:spcBef>
              <a:spcAft>
                <a:spcPct val="0"/>
              </a:spcAft>
            </a:pPr>
            <a:r>
              <a:rPr lang="ru-RU" altLang="ru-RU" sz="2400" b="1" dirty="0">
                <a:solidFill>
                  <a:schemeClr val="bg1"/>
                </a:solidFill>
              </a:rPr>
              <a:t>Основной идеей механизма  внимания  является обучение слоя (блока)  выделять наиболее важные участки входных данных при помощи нормализации функцией </a:t>
            </a:r>
            <a:r>
              <a:rPr lang="en-US" altLang="ru-RU" sz="2400" b="1" dirty="0">
                <a:solidFill>
                  <a:schemeClr val="bg1"/>
                </a:solidFill>
              </a:rPr>
              <a:t>S</a:t>
            </a:r>
            <a:r>
              <a:rPr lang="ru-RU" altLang="ru-RU" sz="2400" b="1" dirty="0" err="1">
                <a:solidFill>
                  <a:schemeClr val="bg1"/>
                </a:solidFill>
              </a:rPr>
              <a:t>oftmax</a:t>
            </a:r>
            <a:r>
              <a:rPr lang="ru-RU" altLang="ru-RU" sz="2400" b="1" dirty="0">
                <a:solidFill>
                  <a:schemeClr val="bg1"/>
                </a:solidFill>
              </a:rPr>
              <a:t>. </a:t>
            </a:r>
          </a:p>
        </p:txBody>
      </p:sp>
    </p:spTree>
    <p:extLst>
      <p:ext uri="{BB962C8B-B14F-4D97-AF65-F5344CB8AC3E}">
        <p14:creationId xmlns:p14="http://schemas.microsoft.com/office/powerpoint/2010/main" val="13488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marL="285750" indent="-285750" algn="just"/>
            <a:r>
              <a:rPr lang="ru-RU" sz="2400" b="1" dirty="0">
                <a:solidFill>
                  <a:schemeClr val="bg1"/>
                </a:solidFill>
              </a:rPr>
              <a:t>Иллюстрация соответствует типу межканальное само-внимание, </a:t>
            </a:r>
          </a:p>
          <a:p>
            <a:pPr marL="742950" lvl="1" indent="-285750" algn="just"/>
            <a:r>
              <a:rPr lang="ru-RU" sz="2200" dirty="0">
                <a:solidFill>
                  <a:schemeClr val="bg1"/>
                </a:solidFill>
              </a:rPr>
              <a:t>так как взвешивание функцией </a:t>
            </a:r>
            <a:r>
              <a:rPr lang="en-US" sz="2200" dirty="0">
                <a:solidFill>
                  <a:schemeClr val="bg1"/>
                </a:solidFill>
              </a:rPr>
              <a:t>S</a:t>
            </a:r>
            <a:r>
              <a:rPr lang="ru-RU" sz="2200" dirty="0" err="1">
                <a:solidFill>
                  <a:schemeClr val="bg1"/>
                </a:solidFill>
              </a:rPr>
              <a:t>oftmax</a:t>
            </a:r>
            <a:r>
              <a:rPr lang="ru-RU" sz="2200" dirty="0">
                <a:solidFill>
                  <a:schemeClr val="bg1"/>
                </a:solidFill>
              </a:rPr>
              <a:t> проводится по каждой позиции пикселя,</a:t>
            </a:r>
            <a:br>
              <a:rPr lang="ru-RU" sz="2200" dirty="0">
                <a:solidFill>
                  <a:schemeClr val="bg1"/>
                </a:solidFill>
              </a:rPr>
            </a:br>
            <a:r>
              <a:rPr lang="ru-RU" sz="2200" dirty="0">
                <a:solidFill>
                  <a:schemeClr val="bg1"/>
                </a:solidFill>
              </a:rPr>
              <a:t> но для всех каналов. </a:t>
            </a:r>
          </a:p>
          <a:p>
            <a:pPr algn="just" eaLnBrk="0" fontAlgn="base" hangingPunct="0">
              <a:lnSpc>
                <a:spcPct val="100000"/>
              </a:lnSpc>
              <a:spcBef>
                <a:spcPct val="0"/>
              </a:spcBef>
              <a:spcAft>
                <a:spcPct val="0"/>
              </a:spcAft>
            </a:pPr>
            <a:r>
              <a:rPr lang="ru-RU" sz="2200" dirty="0">
                <a:solidFill>
                  <a:schemeClr val="bg1"/>
                </a:solidFill>
              </a:rPr>
              <a:t>Слой </a:t>
            </a:r>
            <a:r>
              <a:rPr lang="ru-RU" sz="2200" dirty="0" err="1">
                <a:solidFill>
                  <a:schemeClr val="bg1"/>
                </a:solidFill>
              </a:rPr>
              <a:t>самовнимания</a:t>
            </a:r>
            <a:r>
              <a:rPr lang="ru-RU" sz="2200" dirty="0">
                <a:solidFill>
                  <a:schemeClr val="bg1"/>
                </a:solidFill>
              </a:rPr>
              <a:t> позволяет провести перегруппировку пикселей входного слоя - то есть делает результат работ нейронной сети независимым от нерегулярных особенностей каждого экземпляра входных данных. </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1999579" y="5454288"/>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5546225" y="3048259"/>
            <a:ext cx="6393450" cy="3530808"/>
          </a:xfrm>
          <a:prstGeom prst="rect">
            <a:avLst/>
          </a:prstGeom>
          <a:solidFill>
            <a:schemeClr val="bg1">
              <a:lumMod val="95000"/>
            </a:schemeClr>
          </a:solidFill>
        </p:spPr>
      </p:pic>
      <p:sp>
        <p:nvSpPr>
          <p:cNvPr id="10" name="Прямоугольник 9"/>
          <p:cNvSpPr/>
          <p:nvPr/>
        </p:nvSpPr>
        <p:spPr>
          <a:xfrm>
            <a:off x="7000875" y="3333750"/>
            <a:ext cx="15335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Поэлементное умножение</a:t>
            </a:r>
            <a:endParaRPr lang="ru-RU" sz="1600" dirty="0"/>
          </a:p>
        </p:txBody>
      </p:sp>
    </p:spTree>
    <p:extLst>
      <p:ext uri="{BB962C8B-B14F-4D97-AF65-F5344CB8AC3E}">
        <p14:creationId xmlns:p14="http://schemas.microsoft.com/office/powerpoint/2010/main" val="3918070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Слои внимания</a:t>
            </a:r>
            <a:r>
              <a:rPr lang="en-US" sz="4800" b="1" dirty="0">
                <a:solidFill>
                  <a:schemeClr val="bg1"/>
                </a:solidFill>
              </a:rPr>
              <a:t> 2017</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6"/>
            <a:ext cx="11392717" cy="2365850"/>
          </a:xfrm>
        </p:spPr>
        <p:txBody>
          <a:bodyPr>
            <a:noAutofit/>
          </a:bodyPr>
          <a:lstStyle/>
          <a:p>
            <a:pPr>
              <a:lnSpc>
                <a:spcPct val="100000"/>
              </a:lnSpc>
              <a:spcBef>
                <a:spcPts val="0"/>
              </a:spcBef>
            </a:pPr>
            <a:r>
              <a:rPr lang="ru-RU" sz="2100" dirty="0">
                <a:solidFill>
                  <a:schemeClr val="bg1"/>
                </a:solidFill>
              </a:rPr>
              <a:t>Один и тот же набор карт признаков трижды претерпевает нелинейные изменения при помощи точечных сверток с функций активации.</a:t>
            </a:r>
          </a:p>
          <a:p>
            <a:pPr lvl="1">
              <a:lnSpc>
                <a:spcPct val="100000"/>
              </a:lnSpc>
              <a:spcBef>
                <a:spcPts val="0"/>
              </a:spcBef>
            </a:pPr>
            <a:r>
              <a:rPr lang="ru-RU" sz="2100" dirty="0">
                <a:solidFill>
                  <a:schemeClr val="bg1"/>
                </a:solidFill>
              </a:rPr>
              <a:t>Три измененных копии входных данных обрабатываются по разному.</a:t>
            </a:r>
          </a:p>
          <a:p>
            <a:pPr>
              <a:lnSpc>
                <a:spcPct val="100000"/>
              </a:lnSpc>
              <a:spcBef>
                <a:spcPts val="0"/>
              </a:spcBef>
            </a:pPr>
            <a:r>
              <a:rPr lang="ru-RU" sz="2100" dirty="0">
                <a:solidFill>
                  <a:schemeClr val="bg1"/>
                </a:solidFill>
              </a:rPr>
              <a:t>Первые две копии перемножаются, образуя новый набор карт признаков. </a:t>
            </a:r>
          </a:p>
          <a:p>
            <a:pPr lvl="1">
              <a:lnSpc>
                <a:spcPct val="100000"/>
              </a:lnSpc>
              <a:spcBef>
                <a:spcPts val="0"/>
              </a:spcBef>
            </a:pPr>
            <a:r>
              <a:rPr lang="ru-RU" sz="2100" dirty="0">
                <a:solidFill>
                  <a:schemeClr val="bg1"/>
                </a:solidFill>
              </a:rPr>
              <a:t>На этом наборе каналов при помощи межканального </a:t>
            </a:r>
            <a:r>
              <a:rPr lang="ru-RU" sz="2100" dirty="0" err="1">
                <a:solidFill>
                  <a:schemeClr val="bg1"/>
                </a:solidFill>
              </a:rPr>
              <a:t>sof</a:t>
            </a:r>
            <a:r>
              <a:rPr lang="en-US" sz="2100" dirty="0" err="1">
                <a:solidFill>
                  <a:schemeClr val="bg1"/>
                </a:solidFill>
              </a:rPr>
              <a:t>tmax</a:t>
            </a:r>
            <a:r>
              <a:rPr lang="en-US" sz="2100" dirty="0">
                <a:solidFill>
                  <a:schemeClr val="bg1"/>
                </a:solidFill>
              </a:rPr>
              <a:t> </a:t>
            </a:r>
            <a:r>
              <a:rPr lang="ru-RU" sz="2100" dirty="0">
                <a:solidFill>
                  <a:schemeClr val="bg1"/>
                </a:solidFill>
              </a:rPr>
              <a:t>взвешивания выделяются наиболее важные участки.</a:t>
            </a:r>
          </a:p>
          <a:p>
            <a:pPr>
              <a:lnSpc>
                <a:spcPct val="100000"/>
              </a:lnSpc>
              <a:spcBef>
                <a:spcPts val="0"/>
              </a:spcBef>
            </a:pPr>
            <a:r>
              <a:rPr lang="ru-RU" sz="2100" dirty="0">
                <a:solidFill>
                  <a:schemeClr val="bg1"/>
                </a:solidFill>
              </a:rPr>
              <a:t>Затем участки проецируются на третью копию входных данных позволяя выделить на ней на те самые важные участки.</a:t>
            </a:r>
          </a:p>
          <a:p>
            <a:pPr>
              <a:lnSpc>
                <a:spcPct val="100000"/>
              </a:lnSpc>
              <a:spcBef>
                <a:spcPts val="0"/>
              </a:spcBef>
            </a:pPr>
            <a:r>
              <a:rPr lang="ru-RU" sz="2100" dirty="0">
                <a:solidFill>
                  <a:schemeClr val="bg1"/>
                </a:solidFill>
              </a:rPr>
              <a:t>Весовые параметры всех сверток обучаются вместе с сетью,</a:t>
            </a:r>
          </a:p>
          <a:p>
            <a:pPr>
              <a:lnSpc>
                <a:spcPct val="100000"/>
              </a:lnSpc>
              <a:spcBef>
                <a:spcPts val="0"/>
              </a:spcBef>
            </a:pPr>
            <a:r>
              <a:rPr lang="ru-RU" sz="2100" dirty="0">
                <a:solidFill>
                  <a:schemeClr val="bg1"/>
                </a:solidFill>
              </a:rPr>
              <a:t>Сеть сама определяет важные участки по отношению к задаче.</a:t>
            </a:r>
          </a:p>
          <a:p>
            <a:pPr algn="just" eaLnBrk="0" fontAlgn="base" hangingPunct="0">
              <a:lnSpc>
                <a:spcPct val="100000"/>
              </a:lnSpc>
              <a:spcBef>
                <a:spcPct val="0"/>
              </a:spcBef>
              <a:spcAft>
                <a:spcPct val="0"/>
              </a:spcAft>
            </a:pPr>
            <a:endParaRPr lang="ru-RU"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Прямоугольник 13"/>
          <p:cNvSpPr/>
          <p:nvPr/>
        </p:nvSpPr>
        <p:spPr>
          <a:xfrm>
            <a:off x="2744646" y="4903955"/>
            <a:ext cx="4195033" cy="64633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1" u="none" strike="noStrike" kern="1200" cap="none" spc="0" normalizeH="0" baseline="0" noProof="0" dirty="0">
                <a:ln>
                  <a:noFill/>
                </a:ln>
                <a:solidFill>
                  <a:prstClr val="white"/>
                </a:solidFill>
                <a:effectLst/>
                <a:uLnTx/>
                <a:uFillTx/>
                <a:latin typeface="Calibri" panose="020F0502020204030204"/>
                <a:ea typeface="+mn-ea"/>
                <a:cs typeface="+mn-cs"/>
              </a:rPr>
              <a:t>Технически само-внимание эквивалентно свертке, </a:t>
            </a:r>
          </a:p>
        </p:txBody>
      </p:sp>
      <p:pic>
        <p:nvPicPr>
          <p:cNvPr id="11" name="Рисунок 10"/>
          <p:cNvPicPr>
            <a:picLocks noChangeAspect="1"/>
          </p:cNvPicPr>
          <p:nvPr/>
        </p:nvPicPr>
        <p:blipFill>
          <a:blip r:embed="rId2"/>
          <a:stretch>
            <a:fillRect/>
          </a:stretch>
        </p:blipFill>
        <p:spPr>
          <a:xfrm>
            <a:off x="7054885" y="4059961"/>
            <a:ext cx="4784938" cy="2642502"/>
          </a:xfrm>
          <a:prstGeom prst="rect">
            <a:avLst/>
          </a:prstGeom>
          <a:solidFill>
            <a:schemeClr val="bg1">
              <a:lumMod val="95000"/>
            </a:schemeClr>
          </a:solidFill>
        </p:spPr>
      </p:pic>
      <p:sp>
        <p:nvSpPr>
          <p:cNvPr id="13" name="TextBox 12">
            <a:extLst>
              <a:ext uri="{FF2B5EF4-FFF2-40B4-BE49-F238E27FC236}">
                <a16:creationId xmlns:a16="http://schemas.microsoft.com/office/drawing/2014/main" id="{117ACA0E-D4DF-89C3-4ECA-30FC2924A86B}"/>
              </a:ext>
            </a:extLst>
          </p:cNvPr>
          <p:cNvSpPr txBox="1"/>
          <p:nvPr/>
        </p:nvSpPr>
        <p:spPr>
          <a:xfrm>
            <a:off x="1998132" y="5798234"/>
            <a:ext cx="48429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Отметим, что реальные слои внимания работают несколько иначе.</a:t>
            </a:r>
          </a:p>
        </p:txBody>
      </p:sp>
    </p:spTree>
    <p:extLst>
      <p:ext uri="{BB962C8B-B14F-4D97-AF65-F5344CB8AC3E}">
        <p14:creationId xmlns:p14="http://schemas.microsoft.com/office/powerpoint/2010/main" val="3222492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en-US" sz="2400" dirty="0">
                <a:solidFill>
                  <a:schemeClr val="bg1"/>
                </a:solidFill>
              </a:rPr>
              <a:t>Convolutional Block Attention Module (CBAM) – </a:t>
            </a:r>
            <a:r>
              <a:rPr lang="ru-RU" sz="2400" dirty="0">
                <a:solidFill>
                  <a:schemeClr val="bg1"/>
                </a:solidFill>
              </a:rPr>
              <a:t>совмещение идей пространственного и </a:t>
            </a:r>
            <a:r>
              <a:rPr lang="ru-RU" sz="2400" dirty="0" err="1">
                <a:solidFill>
                  <a:schemeClr val="bg1"/>
                </a:solidFill>
              </a:rPr>
              <a:t>поканального</a:t>
            </a:r>
            <a:r>
              <a:rPr lang="ru-RU" sz="2400" dirty="0">
                <a:solidFill>
                  <a:schemeClr val="bg1"/>
                </a:solidFill>
              </a:rPr>
              <a:t> внимания</a:t>
            </a:r>
            <a:r>
              <a:rPr lang="en-US" sz="2400" dirty="0">
                <a:solidFill>
                  <a:schemeClr val="bg1"/>
                </a:solidFill>
              </a:rPr>
              <a:t> (2018)</a:t>
            </a:r>
            <a:endParaRPr lang="ru-RU" sz="24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a:blip r:embed="rId2"/>
          <a:stretch>
            <a:fillRect/>
          </a:stretch>
        </p:blipFill>
        <p:spPr>
          <a:xfrm>
            <a:off x="181259" y="1596570"/>
            <a:ext cx="11581384" cy="4994730"/>
          </a:xfrm>
          <a:prstGeom prst="rect">
            <a:avLst/>
          </a:prstGeom>
          <a:solidFill>
            <a:schemeClr val="bg1">
              <a:lumMod val="95000"/>
            </a:schemeClr>
          </a:solidFill>
        </p:spPr>
      </p:pic>
      <p:sp>
        <p:nvSpPr>
          <p:cNvPr id="6" name="Прямоугольник 5">
            <a:extLst>
              <a:ext uri="{FF2B5EF4-FFF2-40B4-BE49-F238E27FC236}">
                <a16:creationId xmlns:a16="http://schemas.microsoft.com/office/drawing/2014/main" id="{42266C1F-9DF9-2741-B1CE-D7DBFDDCFA7B}"/>
              </a:ext>
            </a:extLst>
          </p:cNvPr>
          <p:cNvSpPr/>
          <p:nvPr/>
        </p:nvSpPr>
        <p:spPr>
          <a:xfrm>
            <a:off x="6734086" y="1596570"/>
            <a:ext cx="5056593" cy="2744694"/>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4249200" y="2053792"/>
            <a:ext cx="2216128" cy="266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13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0" y="899160"/>
            <a:ext cx="11854295" cy="5692140"/>
          </a:xfrm>
          <a:solidFill>
            <a:srgbClr val="134790"/>
          </a:solidFill>
        </p:spPr>
        <p:txBody>
          <a:bodyPr>
            <a:noAutofit/>
          </a:bodyPr>
          <a:lstStyle/>
          <a:p>
            <a:r>
              <a:rPr lang="ru-RU" sz="2400" dirty="0">
                <a:solidFill>
                  <a:schemeClr val="bg1"/>
                </a:solidFill>
              </a:rPr>
              <a:t>Канальное внимание реализуется за счет Глобального среднего и максимального </a:t>
            </a:r>
            <a:r>
              <a:rPr lang="ru-RU" sz="2400" dirty="0" err="1">
                <a:solidFill>
                  <a:schemeClr val="bg1"/>
                </a:solidFill>
              </a:rPr>
              <a:t>пулингаов</a:t>
            </a:r>
            <a:r>
              <a:rPr lang="ru-RU" sz="2400" dirty="0">
                <a:solidFill>
                  <a:schemeClr val="bg1"/>
                </a:solidFill>
              </a:rPr>
              <a:t> (это </a:t>
            </a:r>
            <a:r>
              <a:rPr lang="en-US" sz="2400" dirty="0">
                <a:solidFill>
                  <a:schemeClr val="bg1"/>
                </a:solidFill>
              </a:rPr>
              <a:t>GAP</a:t>
            </a:r>
            <a:r>
              <a:rPr lang="ru-RU" sz="2400" dirty="0">
                <a:solidFill>
                  <a:schemeClr val="bg1"/>
                </a:solidFill>
              </a:rPr>
              <a:t>  и </a:t>
            </a:r>
            <a:r>
              <a:rPr lang="en-US" sz="2400" dirty="0">
                <a:solidFill>
                  <a:schemeClr val="bg1"/>
                </a:solidFill>
              </a:rPr>
              <a:t>GMP </a:t>
            </a:r>
            <a:r>
              <a:rPr lang="ru-RU" sz="2400" dirty="0">
                <a:solidFill>
                  <a:schemeClr val="bg1"/>
                </a:solidFill>
              </a:rPr>
              <a:t>соответственно ).  </a:t>
            </a:r>
          </a:p>
          <a:p>
            <a:r>
              <a:rPr lang="ru-RU" sz="2400" dirty="0">
                <a:solidFill>
                  <a:schemeClr val="bg1"/>
                </a:solidFill>
              </a:rPr>
              <a:t>Такие </a:t>
            </a:r>
            <a:r>
              <a:rPr lang="ru-RU" sz="2400" dirty="0" err="1">
                <a:solidFill>
                  <a:schemeClr val="bg1"/>
                </a:solidFill>
              </a:rPr>
              <a:t>пулиги</a:t>
            </a:r>
            <a:r>
              <a:rPr lang="ru-RU" sz="2400" dirty="0">
                <a:solidFill>
                  <a:schemeClr val="bg1"/>
                </a:solidFill>
              </a:rPr>
              <a:t> формируют векторы, с числом параметров, равным числу каналов входных данных. </a:t>
            </a:r>
          </a:p>
          <a:p>
            <a:r>
              <a:rPr lang="ru-RU" sz="2400" dirty="0">
                <a:solidFill>
                  <a:schemeClr val="bg1"/>
                </a:solidFill>
              </a:rPr>
              <a:t>Затем векторы преобразуются при помощи </a:t>
            </a:r>
            <a:r>
              <a:rPr lang="ru-RU" sz="2400" dirty="0" err="1">
                <a:solidFill>
                  <a:schemeClr val="bg1"/>
                </a:solidFill>
              </a:rPr>
              <a:t>полносвязных</a:t>
            </a:r>
            <a:r>
              <a:rPr lang="ru-RU" sz="2400" dirty="0">
                <a:solidFill>
                  <a:schemeClr val="bg1"/>
                </a:solidFill>
              </a:rPr>
              <a:t> слоев и взвешиваются при помощи функции активации, так для каждой карты признаков определяется весовой параметр ее значимости.</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r="44462" b="52803"/>
          <a:stretch/>
        </p:blipFill>
        <p:spPr>
          <a:xfrm>
            <a:off x="916820" y="4233937"/>
            <a:ext cx="6432062" cy="2357363"/>
          </a:xfrm>
          <a:prstGeom prst="rect">
            <a:avLst/>
          </a:prstGeom>
          <a:solidFill>
            <a:schemeClr val="bg1">
              <a:lumMod val="95000"/>
            </a:schemeClr>
          </a:solidFill>
        </p:spPr>
      </p:pic>
      <p:pic>
        <p:nvPicPr>
          <p:cNvPr id="9" name="Рисунок 8">
            <a:extLst>
              <a:ext uri="{FF2B5EF4-FFF2-40B4-BE49-F238E27FC236}">
                <a16:creationId xmlns:a16="http://schemas.microsoft.com/office/drawing/2014/main" id="{C8EBE464-21D0-4461-1A4F-D6FDA4D194AD}"/>
              </a:ext>
            </a:extLst>
          </p:cNvPr>
          <p:cNvPicPr>
            <a:picLocks noChangeAspect="1"/>
          </p:cNvPicPr>
          <p:nvPr/>
        </p:nvPicPr>
        <p:blipFill rotWithShape="1">
          <a:blip r:embed="rId2"/>
          <a:srcRect l="66076" t="52803" r="2625"/>
          <a:stretch/>
        </p:blipFill>
        <p:spPr>
          <a:xfrm>
            <a:off x="7348882" y="4233937"/>
            <a:ext cx="3624880" cy="2357363"/>
          </a:xfrm>
          <a:prstGeom prst="rect">
            <a:avLst/>
          </a:prstGeom>
          <a:solidFill>
            <a:schemeClr val="bg1">
              <a:lumMod val="95000"/>
            </a:schemeClr>
          </a:solidFill>
        </p:spPr>
      </p:pic>
    </p:spTree>
    <p:extLst>
      <p:ext uri="{BB962C8B-B14F-4D97-AF65-F5344CB8AC3E}">
        <p14:creationId xmlns:p14="http://schemas.microsoft.com/office/powerpoint/2010/main" val="1320553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sz="4800" b="1" dirty="0">
                <a:solidFill>
                  <a:schemeClr val="bg1"/>
                </a:solidFill>
                <a:latin typeface="+mn-lt"/>
              </a:rPr>
              <a:t>CBAM</a:t>
            </a:r>
            <a:endParaRPr lang="ru-RU" sz="4800" b="1" dirty="0">
              <a:solidFill>
                <a:schemeClr val="bg1"/>
              </a:solidFill>
              <a:latin typeface="+mn-lt"/>
            </a:endParaRPr>
          </a:p>
        </p:txBody>
      </p:sp>
      <p:sp>
        <p:nvSpPr>
          <p:cNvPr id="3" name="Объект 2"/>
          <p:cNvSpPr>
            <a:spLocks noGrp="1"/>
          </p:cNvSpPr>
          <p:nvPr>
            <p:ph idx="1"/>
          </p:nvPr>
        </p:nvSpPr>
        <p:spPr>
          <a:xfrm>
            <a:off x="57149" y="899160"/>
            <a:ext cx="11854295" cy="5692140"/>
          </a:xfrm>
          <a:solidFill>
            <a:srgbClr val="134790"/>
          </a:solidFill>
        </p:spPr>
        <p:txBody>
          <a:bodyPr>
            <a:noAutofit/>
          </a:bodyPr>
          <a:lstStyle/>
          <a:p>
            <a:r>
              <a:rPr lang="ru-RU" sz="2200" dirty="0">
                <a:solidFill>
                  <a:schemeClr val="bg1"/>
                </a:solidFill>
              </a:rPr>
              <a:t>Для пространственного внимания кары признаков </a:t>
            </a:r>
            <a:r>
              <a:rPr lang="ru-RU" sz="2200" dirty="0" err="1">
                <a:solidFill>
                  <a:schemeClr val="bg1"/>
                </a:solidFill>
              </a:rPr>
              <a:t>усреднядтся</a:t>
            </a:r>
            <a:r>
              <a:rPr lang="ru-RU" sz="2200" dirty="0">
                <a:solidFill>
                  <a:schemeClr val="bg1"/>
                </a:solidFill>
              </a:rPr>
              <a:t> </a:t>
            </a:r>
            <a:r>
              <a:rPr lang="ru-RU" sz="2200" dirty="0" err="1">
                <a:solidFill>
                  <a:schemeClr val="bg1"/>
                </a:solidFill>
              </a:rPr>
              <a:t>поканально</a:t>
            </a:r>
            <a:r>
              <a:rPr lang="ru-RU" sz="2200" dirty="0">
                <a:solidFill>
                  <a:schemeClr val="bg1"/>
                </a:solidFill>
              </a:rPr>
              <a:t>, также </a:t>
            </a:r>
            <a:r>
              <a:rPr lang="ru-RU" sz="2200" dirty="0" err="1">
                <a:solidFill>
                  <a:schemeClr val="bg1"/>
                </a:solidFill>
              </a:rPr>
              <a:t>поканально</a:t>
            </a:r>
            <a:r>
              <a:rPr lang="ru-RU" sz="2200" dirty="0">
                <a:solidFill>
                  <a:schemeClr val="bg1"/>
                </a:solidFill>
              </a:rPr>
              <a:t> выбираются максимальные значения пикселей – происходит такой межканальный </a:t>
            </a:r>
            <a:r>
              <a:rPr lang="ru-RU" sz="2200" dirty="0" err="1">
                <a:solidFill>
                  <a:schemeClr val="bg1"/>
                </a:solidFill>
              </a:rPr>
              <a:t>пулинг</a:t>
            </a:r>
            <a:r>
              <a:rPr lang="ru-RU" sz="2200" dirty="0">
                <a:solidFill>
                  <a:schemeClr val="bg1"/>
                </a:solidFill>
              </a:rPr>
              <a:t>.</a:t>
            </a:r>
          </a:p>
          <a:p>
            <a:r>
              <a:rPr lang="ru-RU" sz="2200" dirty="0">
                <a:solidFill>
                  <a:schemeClr val="bg1"/>
                </a:solidFill>
              </a:rPr>
              <a:t> Из полученных карт признаков формируется одна при помощи свертки. Для </a:t>
            </a:r>
            <a:r>
              <a:rPr lang="ru-RU" sz="2200" dirty="0" err="1">
                <a:solidFill>
                  <a:schemeClr val="bg1"/>
                </a:solidFill>
              </a:rPr>
              <a:t>полученой</a:t>
            </a:r>
            <a:r>
              <a:rPr lang="ru-RU" sz="2200" dirty="0">
                <a:solidFill>
                  <a:schemeClr val="bg1"/>
                </a:solidFill>
              </a:rPr>
              <a:t> карты вычисляются пространственные веса, которые считаются одинаковыми для всех кар признаков исходного изображения. </a:t>
            </a:r>
          </a:p>
          <a:p>
            <a:r>
              <a:rPr lang="ru-RU" sz="2200" dirty="0">
                <a:solidFill>
                  <a:schemeClr val="bg1"/>
                </a:solidFill>
              </a:rPr>
              <a:t>Эта маска весовых параметров перемножается с каждой из входных карт признаков.</a:t>
            </a:r>
          </a:p>
          <a:p>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p:cNvPicPr>
            <a:picLocks noChangeAspect="1"/>
          </p:cNvPicPr>
          <p:nvPr/>
        </p:nvPicPr>
        <p:blipFill rotWithShape="1">
          <a:blip r:embed="rId2"/>
          <a:srcRect t="45048"/>
          <a:stretch/>
        </p:blipFill>
        <p:spPr>
          <a:xfrm>
            <a:off x="181259" y="3846604"/>
            <a:ext cx="11581384" cy="2744695"/>
          </a:xfrm>
          <a:prstGeom prst="rect">
            <a:avLst/>
          </a:prstGeom>
          <a:solidFill>
            <a:schemeClr val="bg1">
              <a:lumMod val="95000"/>
            </a:schemeClr>
          </a:solidFill>
        </p:spPr>
      </p:pic>
      <p:sp>
        <p:nvSpPr>
          <p:cNvPr id="12" name="TextBox 11"/>
          <p:cNvSpPr txBox="1"/>
          <p:nvPr/>
        </p:nvSpPr>
        <p:spPr>
          <a:xfrm>
            <a:off x="3257550" y="6221968"/>
            <a:ext cx="1983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(по всем каналам)</a:t>
            </a:r>
          </a:p>
        </p:txBody>
      </p:sp>
      <p:sp>
        <p:nvSpPr>
          <p:cNvPr id="16" name="Прямоугольник 15"/>
          <p:cNvSpPr/>
          <p:nvPr/>
        </p:nvSpPr>
        <p:spPr>
          <a:xfrm>
            <a:off x="7483365" y="3846603"/>
            <a:ext cx="3825765" cy="324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91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155575" y="1165860"/>
            <a:ext cx="11807190" cy="5692140"/>
          </a:xfrm>
        </p:spPr>
        <p:txBody>
          <a:bodyPr>
            <a:noAutofit/>
          </a:bodyPr>
          <a:lstStyle/>
          <a:p>
            <a:pPr algn="just" eaLnBrk="0" fontAlgn="base" hangingPunct="0">
              <a:lnSpc>
                <a:spcPct val="100000"/>
              </a:lnSpc>
              <a:spcBef>
                <a:spcPct val="0"/>
              </a:spcBef>
              <a:spcAft>
                <a:spcPct val="0"/>
              </a:spcAft>
            </a:pPr>
            <a:r>
              <a:rPr lang="en-US" altLang="ru-RU" sz="2400" dirty="0">
                <a:solidFill>
                  <a:schemeClr val="bg1"/>
                </a:solidFill>
              </a:rPr>
              <a:t>Squeeze and Excitation block (SE block) – </a:t>
            </a:r>
            <a:r>
              <a:rPr lang="ru-RU" altLang="ru-RU" sz="2400" dirty="0">
                <a:solidFill>
                  <a:schemeClr val="bg1"/>
                </a:solidFill>
              </a:rPr>
              <a:t>вариация на тему само-внимания в компьютерном зрение.</a:t>
            </a:r>
          </a:p>
          <a:p>
            <a:pPr algn="just" eaLnBrk="0" fontAlgn="base" hangingPunct="0">
              <a:lnSpc>
                <a:spcPct val="100000"/>
              </a:lnSpc>
              <a:spcBef>
                <a:spcPct val="0"/>
              </a:spcBef>
              <a:spcAft>
                <a:spcPct val="0"/>
              </a:spcAft>
            </a:pPr>
            <a:r>
              <a:rPr lang="ru-RU" altLang="ru-RU" sz="2400" b="1" u="sng" dirty="0">
                <a:solidFill>
                  <a:schemeClr val="bg1"/>
                </a:solidFill>
              </a:rPr>
              <a:t>Основная идея блока </a:t>
            </a:r>
            <a:r>
              <a:rPr lang="ru-RU" altLang="ru-RU" sz="2400" dirty="0" err="1">
                <a:solidFill>
                  <a:schemeClr val="bg1"/>
                </a:solidFill>
              </a:rPr>
              <a:t>перекалибровка</a:t>
            </a:r>
            <a:r>
              <a:rPr lang="ru-RU" altLang="ru-RU" sz="2400" dirty="0">
                <a:solidFill>
                  <a:schemeClr val="bg1"/>
                </a:solidFill>
              </a:rPr>
              <a:t> каналов для усиления значимости более информативных из них. </a:t>
            </a:r>
          </a:p>
          <a:p>
            <a:pPr lvl="1" algn="just" eaLnBrk="0" fontAlgn="base" hangingPunct="0">
              <a:lnSpc>
                <a:spcPct val="100000"/>
              </a:lnSpc>
              <a:spcBef>
                <a:spcPct val="0"/>
              </a:spcBef>
              <a:spcAft>
                <a:spcPct val="0"/>
              </a:spcAft>
            </a:pPr>
            <a:r>
              <a:rPr lang="ru-RU" altLang="ru-RU" sz="2200" b="1" dirty="0">
                <a:solidFill>
                  <a:schemeClr val="bg1"/>
                </a:solidFill>
              </a:rPr>
              <a:t>Цель блока повысить информативность карт признаков – то есть чувствительность к канальным позициям полезных признаков.</a:t>
            </a:r>
            <a:endParaRPr lang="ru-RU" altLang="ru-RU" sz="2200" dirty="0">
              <a:solidFill>
                <a:schemeClr val="bg1"/>
              </a:solidFill>
            </a:endParaRPr>
          </a:p>
          <a:p>
            <a:pPr lvl="1" algn="just" eaLnBrk="0" fontAlgn="base" hangingPunct="0">
              <a:lnSpc>
                <a:spcPct val="100000"/>
              </a:lnSpc>
              <a:spcBef>
                <a:spcPct val="0"/>
              </a:spcBef>
              <a:spcAft>
                <a:spcPct val="0"/>
              </a:spcAft>
            </a:pPr>
            <a:r>
              <a:rPr lang="ru-RU" altLang="ru-RU" sz="2100" dirty="0">
                <a:solidFill>
                  <a:schemeClr val="bg1"/>
                </a:solidFill>
              </a:rPr>
              <a:t>В некотором смысле </a:t>
            </a:r>
            <a:r>
              <a:rPr lang="en-US" altLang="ru-RU" sz="2100" dirty="0">
                <a:solidFill>
                  <a:schemeClr val="bg1"/>
                </a:solidFill>
              </a:rPr>
              <a:t>SE </a:t>
            </a:r>
            <a:r>
              <a:rPr lang="ru-RU" altLang="ru-RU" sz="2100" dirty="0">
                <a:solidFill>
                  <a:schemeClr val="bg1"/>
                </a:solidFill>
              </a:rPr>
              <a:t>блок альтернативен </a:t>
            </a:r>
            <a:r>
              <a:rPr lang="ru-RU" altLang="ru-RU" sz="2100" dirty="0" err="1">
                <a:solidFill>
                  <a:schemeClr val="bg1"/>
                </a:solidFill>
              </a:rPr>
              <a:t>батч-нормализацие</a:t>
            </a:r>
            <a:r>
              <a:rPr lang="ru-RU" altLang="ru-RU" sz="2100" dirty="0">
                <a:solidFill>
                  <a:schemeClr val="bg1"/>
                </a:solidFill>
              </a:rPr>
              <a:t>.</a:t>
            </a:r>
          </a:p>
          <a:p>
            <a:pPr lvl="1" algn="just" eaLnBrk="0" fontAlgn="base" hangingPunct="0">
              <a:lnSpc>
                <a:spcPct val="100000"/>
              </a:lnSpc>
              <a:spcBef>
                <a:spcPct val="0"/>
              </a:spcBef>
              <a:spcAft>
                <a:spcPct val="0"/>
              </a:spcAft>
            </a:pPr>
            <a:r>
              <a:rPr lang="ru-RU" altLang="ru-RU" sz="2100" dirty="0">
                <a:solidFill>
                  <a:schemeClr val="bg1"/>
                </a:solidFill>
              </a:rPr>
              <a:t>Такой слой это вариация слоя внимания, он позволяет использовать глобальную информацию для усиления конкретного признака</a:t>
            </a:r>
            <a:r>
              <a:rPr lang="ru-RU" altLang="ru-RU"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Enhance CNNs with SENet: Dynamic Channel Impor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406899"/>
            <a:ext cx="9181465" cy="204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0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Каждый SE блок состоит из:</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сжатия (</a:t>
            </a:r>
            <a:r>
              <a:rPr lang="en-US" altLang="ru-RU" dirty="0">
                <a:solidFill>
                  <a:schemeClr val="bg1"/>
                </a:solidFill>
              </a:rPr>
              <a:t>Squeeze</a:t>
            </a:r>
            <a:r>
              <a:rPr lang="ru-RU" altLang="ru-RU" dirty="0">
                <a:solidFill>
                  <a:schemeClr val="bg1"/>
                </a:solidFill>
              </a:rPr>
              <a:t>)</a:t>
            </a:r>
            <a:r>
              <a:rPr lang="en-US" altLang="ru-RU" dirty="0">
                <a:solidFill>
                  <a:schemeClr val="bg1"/>
                </a:solidFill>
              </a:rPr>
              <a:t> </a:t>
            </a:r>
            <a:r>
              <a:rPr lang="ru-RU" altLang="ru-RU" dirty="0">
                <a:solidFill>
                  <a:schemeClr val="bg1"/>
                </a:solidFill>
              </a:rPr>
              <a:t>информации из карт </a:t>
            </a:r>
            <a:br>
              <a:rPr lang="ru-RU" altLang="ru-RU" dirty="0">
                <a:solidFill>
                  <a:schemeClr val="bg1"/>
                </a:solidFill>
              </a:rPr>
            </a:br>
            <a:r>
              <a:rPr lang="ru-RU" altLang="ru-RU" dirty="0">
                <a:solidFill>
                  <a:schemeClr val="bg1"/>
                </a:solidFill>
              </a:rPr>
              <a:t>(при помощи </a:t>
            </a:r>
            <a:r>
              <a:rPr lang="en-US" altLang="ru-RU" dirty="0">
                <a:solidFill>
                  <a:schemeClr val="bg1"/>
                </a:solidFill>
              </a:rPr>
              <a:t>global average pooling,</a:t>
            </a:r>
            <a:r>
              <a:rPr lang="ru-RU" altLang="ru-RU" dirty="0">
                <a:solidFill>
                  <a:schemeClr val="bg1"/>
                </a:solidFill>
              </a:rPr>
              <a:t> GA</a:t>
            </a:r>
            <a:r>
              <a:rPr lang="en-US" altLang="ru-RU" dirty="0">
                <a:solidFill>
                  <a:schemeClr val="bg1"/>
                </a:solidFill>
              </a:rPr>
              <a:t>P)</a:t>
            </a:r>
            <a:r>
              <a:rPr lang="ru-RU" altLang="ru-RU" dirty="0">
                <a:solidFill>
                  <a:schemeClr val="bg1"/>
                </a:solidFill>
              </a:rPr>
              <a:t>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возбуждения (</a:t>
            </a:r>
            <a:r>
              <a:rPr lang="en-US" altLang="ru-RU" dirty="0">
                <a:solidFill>
                  <a:schemeClr val="bg1"/>
                </a:solidFill>
              </a:rPr>
              <a:t>Excitation</a:t>
            </a:r>
            <a:r>
              <a:rPr lang="ru-RU" altLang="ru-RU" dirty="0">
                <a:solidFill>
                  <a:schemeClr val="bg1"/>
                </a:solidFill>
              </a:rPr>
              <a:t>) при помощи двух </a:t>
            </a:r>
            <a:r>
              <a:rPr lang="ru-RU" altLang="ru-RU" dirty="0" err="1">
                <a:solidFill>
                  <a:schemeClr val="bg1"/>
                </a:solidFill>
              </a:rPr>
              <a:t>полносвязных</a:t>
            </a:r>
            <a:r>
              <a:rPr lang="ru-RU" altLang="ru-RU" dirty="0">
                <a:solidFill>
                  <a:schemeClr val="bg1"/>
                </a:solidFill>
              </a:rPr>
              <a:t> слоев для сжатой информации.</a:t>
            </a:r>
          </a:p>
          <a:p>
            <a:pPr lvl="2" eaLnBrk="0" fontAlgn="base" hangingPunct="0">
              <a:lnSpc>
                <a:spcPct val="100000"/>
              </a:lnSpc>
              <a:spcBef>
                <a:spcPct val="0"/>
              </a:spcBef>
              <a:spcAft>
                <a:spcPct val="0"/>
              </a:spcAft>
            </a:pPr>
            <a:r>
              <a:rPr lang="ru-RU" altLang="ru-RU" sz="2400" dirty="0">
                <a:solidFill>
                  <a:schemeClr val="bg1"/>
                </a:solidFill>
              </a:rPr>
              <a:t>Цель операции взвешивание информации из разных каналов. </a:t>
            </a:r>
          </a:p>
          <a:p>
            <a:pPr marL="914400" lvl="1" indent="-457200" eaLnBrk="0" fontAlgn="base" hangingPunct="0">
              <a:lnSpc>
                <a:spcPct val="100000"/>
              </a:lnSpc>
              <a:spcBef>
                <a:spcPct val="0"/>
              </a:spcBef>
              <a:spcAft>
                <a:spcPct val="0"/>
              </a:spcAft>
              <a:buFont typeface="+mj-lt"/>
              <a:buAutoNum type="arabicPeriod"/>
            </a:pPr>
            <a:r>
              <a:rPr lang="ru-RU" altLang="ru-RU" dirty="0">
                <a:solidFill>
                  <a:schemeClr val="bg1"/>
                </a:solidFill>
              </a:rPr>
              <a:t>Операция </a:t>
            </a:r>
            <a:r>
              <a:rPr lang="ru-RU" altLang="ru-RU" dirty="0" err="1">
                <a:solidFill>
                  <a:schemeClr val="bg1"/>
                </a:solidFill>
              </a:rPr>
              <a:t>перекалибровки</a:t>
            </a:r>
            <a:r>
              <a:rPr lang="ru-RU" altLang="ru-RU" dirty="0">
                <a:solidFill>
                  <a:schemeClr val="bg1"/>
                </a:solidFill>
              </a:rPr>
              <a:t> (пере-взвешивания) с помощью набора функций </a:t>
            </a:r>
            <a:r>
              <a:rPr lang="en-US" altLang="ru-RU" dirty="0">
                <a:solidFill>
                  <a:schemeClr val="bg1"/>
                </a:solidFill>
              </a:rPr>
              <a:t>sigmoid.</a:t>
            </a:r>
            <a:endParaRPr lang="ru-RU" altLang="ru-RU"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2686503"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427428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57149" y="899160"/>
            <a:ext cx="11859079" cy="3029585"/>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Важность </a:t>
            </a:r>
            <a:r>
              <a:rPr lang="en-US" altLang="ru-RU" dirty="0" smtClean="0">
                <a:solidFill>
                  <a:schemeClr val="bg1"/>
                </a:solidFill>
              </a:rPr>
              <a:t>sigmoid</a:t>
            </a:r>
            <a:r>
              <a:rPr lang="ru-RU" altLang="ru-RU" dirty="0" smtClean="0">
                <a:solidFill>
                  <a:schemeClr val="bg1"/>
                </a:solidFill>
              </a:rPr>
              <a:t> в том что мы переходим от характерного для текстов </a:t>
            </a:r>
            <a:r>
              <a:rPr lang="en-US" altLang="ru-RU" dirty="0" err="1" smtClean="0">
                <a:solidFill>
                  <a:schemeClr val="bg1"/>
                </a:solidFill>
              </a:rPr>
              <a:t>softmax</a:t>
            </a:r>
            <a:r>
              <a:rPr lang="ru-RU" altLang="ru-RU" dirty="0" smtClean="0">
                <a:solidFill>
                  <a:schemeClr val="bg1"/>
                </a:solidFill>
              </a:rPr>
              <a:t> к </a:t>
            </a:r>
            <a:r>
              <a:rPr lang="ru-RU" altLang="ru-RU" dirty="0" err="1" smtClean="0">
                <a:solidFill>
                  <a:schemeClr val="bg1"/>
                </a:solidFill>
              </a:rPr>
              <a:t>мультилейбл</a:t>
            </a:r>
            <a:r>
              <a:rPr lang="ru-RU" altLang="ru-RU" dirty="0" smtClean="0">
                <a:solidFill>
                  <a:schemeClr val="bg1"/>
                </a:solidFill>
              </a:rPr>
              <a:t> классификации. </a:t>
            </a:r>
          </a:p>
          <a:p>
            <a:pPr eaLnBrk="0" fontAlgn="base" hangingPunct="0">
              <a:lnSpc>
                <a:spcPct val="100000"/>
              </a:lnSpc>
              <a:spcBef>
                <a:spcPct val="0"/>
              </a:spcBef>
              <a:spcAft>
                <a:spcPct val="0"/>
              </a:spcAft>
            </a:pPr>
            <a:r>
              <a:rPr lang="ru-RU" altLang="ru-RU" dirty="0" smtClean="0">
                <a:solidFill>
                  <a:schemeClr val="bg1"/>
                </a:solidFill>
              </a:rPr>
              <a:t>В изображениях важно что есть и туча и солнце на изображении в отличии от текста.</a:t>
            </a:r>
          </a:p>
          <a:p>
            <a:pPr eaLnBrk="0" fontAlgn="base" hangingPunct="0">
              <a:lnSpc>
                <a:spcPct val="100000"/>
              </a:lnSpc>
              <a:spcBef>
                <a:spcPct val="0"/>
              </a:spcBef>
              <a:spcAft>
                <a:spcPct val="0"/>
              </a:spcAft>
            </a:pPr>
            <a:r>
              <a:rPr lang="ru-RU" altLang="ru-RU" dirty="0" smtClean="0">
                <a:solidFill>
                  <a:schemeClr val="bg1"/>
                </a:solidFill>
              </a:rPr>
              <a:t>Это дает возможность использовать только канальное внимание без пространственного. Так как мы не теряем признаки.</a:t>
            </a:r>
            <a:endParaRPr lang="ru-RU" altLang="ru-RU" sz="3200" dirty="0">
              <a:solidFill>
                <a:schemeClr val="bg1"/>
              </a:solidFill>
            </a:endParaRP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4758369" y="3661479"/>
            <a:ext cx="7157860" cy="2929821"/>
          </a:xfrm>
          <a:prstGeom prst="rect">
            <a:avLst/>
          </a:prstGeom>
          <a:solidFill>
            <a:schemeClr val="bg1">
              <a:lumMod val="95000"/>
            </a:schemeClr>
          </a:solidFill>
        </p:spPr>
      </p:pic>
    </p:spTree>
    <p:extLst>
      <p:ext uri="{BB962C8B-B14F-4D97-AF65-F5344CB8AC3E}">
        <p14:creationId xmlns:p14="http://schemas.microsoft.com/office/powerpoint/2010/main" val="27488910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smtClean="0">
                <a:solidFill>
                  <a:schemeClr val="bg1"/>
                </a:solidFill>
              </a:rPr>
              <a:t>MobileNet</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smtClean="0">
                <a:solidFill>
                  <a:schemeClr val="bg1"/>
                </a:solidFill>
              </a:rPr>
              <a:t>Основная идея </a:t>
            </a:r>
            <a:r>
              <a:rPr lang="en-US" sz="2400" b="1" dirty="0" err="1" smtClean="0">
                <a:solidFill>
                  <a:schemeClr val="bg1"/>
                </a:solidFill>
              </a:rPr>
              <a:t>MobileNet</a:t>
            </a:r>
            <a:r>
              <a:rPr lang="ru-RU" sz="2400" b="1" dirty="0" smtClean="0">
                <a:solidFill>
                  <a:schemeClr val="bg1"/>
                </a:solidFill>
              </a:rPr>
              <a:t> – возьмем </a:t>
            </a:r>
            <a:r>
              <a:rPr lang="en-US" sz="2400" b="1" dirty="0" err="1" smtClean="0">
                <a:solidFill>
                  <a:schemeClr val="bg1"/>
                </a:solidFill>
              </a:rPr>
              <a:t>ResNet</a:t>
            </a:r>
            <a:r>
              <a:rPr lang="en-US" sz="2400" b="1" dirty="0" smtClean="0">
                <a:solidFill>
                  <a:schemeClr val="bg1"/>
                </a:solidFill>
              </a:rPr>
              <a:t> block </a:t>
            </a:r>
            <a:r>
              <a:rPr lang="ru-RU" sz="2400" b="1" dirty="0" smtClean="0">
                <a:solidFill>
                  <a:schemeClr val="bg1"/>
                </a:solidFill>
              </a:rPr>
              <a:t>и</a:t>
            </a:r>
          </a:p>
          <a:p>
            <a:pPr eaLnBrk="0" fontAlgn="base" hangingPunct="0">
              <a:lnSpc>
                <a:spcPct val="100000"/>
              </a:lnSpc>
              <a:spcBef>
                <a:spcPct val="0"/>
              </a:spcBef>
              <a:spcAft>
                <a:spcPct val="0"/>
              </a:spcAft>
            </a:pPr>
            <a:r>
              <a:rPr lang="ru-RU" altLang="ru-RU" sz="2400" b="1" dirty="0" smtClean="0">
                <a:solidFill>
                  <a:schemeClr val="bg1"/>
                </a:solidFill>
              </a:rPr>
              <a:t>Сделаем обратный </a:t>
            </a:r>
            <a:r>
              <a:rPr lang="en-US" altLang="ru-RU" sz="2400" b="1" dirty="0" smtClean="0">
                <a:solidFill>
                  <a:schemeClr val="bg1"/>
                </a:solidFill>
              </a:rPr>
              <a:t>bottleneck</a:t>
            </a:r>
          </a:p>
          <a:p>
            <a:pPr eaLnBrk="0" fontAlgn="base" hangingPunct="0">
              <a:lnSpc>
                <a:spcPct val="100000"/>
              </a:lnSpc>
              <a:spcBef>
                <a:spcPct val="0"/>
              </a:spcBef>
              <a:spcAft>
                <a:spcPct val="0"/>
              </a:spcAft>
            </a:pPr>
            <a:r>
              <a:rPr lang="ru-RU" altLang="ru-RU" sz="2400" b="1" dirty="0" smtClean="0">
                <a:solidFill>
                  <a:schemeClr val="bg1"/>
                </a:solidFill>
              </a:rPr>
              <a:t>И сделаем самую компактную свертку</a:t>
            </a:r>
            <a:endParaRPr lang="ru-RU" altLang="ru-RU" sz="22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stretch>
            <a:fillRect/>
          </a:stretch>
        </p:blipFill>
        <p:spPr>
          <a:xfrm>
            <a:off x="8149370" y="3313307"/>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pic>
        <p:nvPicPr>
          <p:cNvPr id="12" name="Рисунок 11"/>
          <p:cNvPicPr>
            <a:picLocks noChangeAspect="1"/>
          </p:cNvPicPr>
          <p:nvPr/>
        </p:nvPicPr>
        <p:blipFill rotWithShape="1">
          <a:blip r:embed="rId3"/>
          <a:srcRect r="77389"/>
          <a:stretch/>
        </p:blipFill>
        <p:spPr>
          <a:xfrm>
            <a:off x="478402" y="3066227"/>
            <a:ext cx="1898090" cy="2878333"/>
          </a:xfrm>
          <a:prstGeom prst="rect">
            <a:avLst/>
          </a:prstGeom>
          <a:solidFill>
            <a:schemeClr val="bg1">
              <a:lumMod val="95000"/>
            </a:schemeClr>
          </a:solidFill>
        </p:spPr>
      </p:pic>
      <p:pic>
        <p:nvPicPr>
          <p:cNvPr id="13" name="Рисунок 12"/>
          <p:cNvPicPr>
            <a:picLocks noChangeAspect="1"/>
          </p:cNvPicPr>
          <p:nvPr/>
        </p:nvPicPr>
        <p:blipFill rotWithShape="1">
          <a:blip r:embed="rId3"/>
          <a:srcRect r="77389" b="27837"/>
          <a:stretch/>
        </p:blipFill>
        <p:spPr>
          <a:xfrm>
            <a:off x="4338852" y="3478120"/>
            <a:ext cx="1898090" cy="2077087"/>
          </a:xfrm>
          <a:prstGeom prst="rect">
            <a:avLst/>
          </a:prstGeom>
          <a:solidFill>
            <a:schemeClr val="bg1">
              <a:lumMod val="95000"/>
            </a:schemeClr>
          </a:solidFill>
        </p:spPr>
      </p:pic>
      <p:pic>
        <p:nvPicPr>
          <p:cNvPr id="15" name="Рисунок 14"/>
          <p:cNvPicPr>
            <a:picLocks noChangeAspect="1"/>
          </p:cNvPicPr>
          <p:nvPr/>
        </p:nvPicPr>
        <p:blipFill rotWithShape="1">
          <a:blip r:embed="rId3"/>
          <a:srcRect l="11501" t="47454" r="83838" b="46514"/>
          <a:stretch/>
        </p:blipFill>
        <p:spPr>
          <a:xfrm>
            <a:off x="4530469" y="4837749"/>
            <a:ext cx="439680" cy="173599"/>
          </a:xfrm>
          <a:prstGeom prst="rect">
            <a:avLst/>
          </a:prstGeom>
          <a:solidFill>
            <a:schemeClr val="bg1">
              <a:lumMod val="95000"/>
            </a:schemeClr>
          </a:solidFill>
        </p:spPr>
      </p:pic>
      <p:pic>
        <p:nvPicPr>
          <p:cNvPr id="17" name="Рисунок 16"/>
          <p:cNvPicPr>
            <a:picLocks noChangeAspect="1"/>
          </p:cNvPicPr>
          <p:nvPr/>
        </p:nvPicPr>
        <p:blipFill rotWithShape="1">
          <a:blip r:embed="rId3"/>
          <a:srcRect l="1880" t="47528" r="94703" b="47282"/>
          <a:stretch/>
        </p:blipFill>
        <p:spPr>
          <a:xfrm>
            <a:off x="5351732" y="4861937"/>
            <a:ext cx="358337" cy="149411"/>
          </a:xfrm>
          <a:prstGeom prst="rect">
            <a:avLst/>
          </a:prstGeom>
          <a:solidFill>
            <a:schemeClr val="bg1">
              <a:lumMod val="95000"/>
            </a:schemeClr>
          </a:solidFill>
        </p:spPr>
      </p:pic>
      <p:pic>
        <p:nvPicPr>
          <p:cNvPr id="16" name="Рисунок 15"/>
          <p:cNvPicPr>
            <a:picLocks noChangeAspect="1"/>
          </p:cNvPicPr>
          <p:nvPr/>
        </p:nvPicPr>
        <p:blipFill rotWithShape="1">
          <a:blip r:embed="rId3"/>
          <a:srcRect l="1880" t="47528" r="94703" b="47282"/>
          <a:stretch/>
        </p:blipFill>
        <p:spPr>
          <a:xfrm>
            <a:off x="4530469" y="3941187"/>
            <a:ext cx="358337" cy="149411"/>
          </a:xfrm>
          <a:prstGeom prst="rect">
            <a:avLst/>
          </a:prstGeom>
          <a:solidFill>
            <a:schemeClr val="bg1">
              <a:lumMod val="95000"/>
            </a:schemeClr>
          </a:solidFill>
        </p:spPr>
      </p:pic>
      <p:pic>
        <p:nvPicPr>
          <p:cNvPr id="18" name="Рисунок 17"/>
          <p:cNvPicPr>
            <a:picLocks noChangeAspect="1"/>
          </p:cNvPicPr>
          <p:nvPr/>
        </p:nvPicPr>
        <p:blipFill rotWithShape="1">
          <a:blip r:embed="rId3"/>
          <a:srcRect l="11501" t="47454" r="83838" b="46514"/>
          <a:stretch/>
        </p:blipFill>
        <p:spPr>
          <a:xfrm>
            <a:off x="5331803" y="3929092"/>
            <a:ext cx="378266" cy="173599"/>
          </a:xfrm>
          <a:prstGeom prst="rect">
            <a:avLst/>
          </a:prstGeom>
          <a:solidFill>
            <a:schemeClr val="bg1">
              <a:lumMod val="95000"/>
            </a:schemeClr>
          </a:solidFill>
        </p:spPr>
      </p:pic>
      <p:pic>
        <p:nvPicPr>
          <p:cNvPr id="19" name="Рисунок 18"/>
          <p:cNvPicPr>
            <a:picLocks noChangeAspect="1"/>
          </p:cNvPicPr>
          <p:nvPr/>
        </p:nvPicPr>
        <p:blipFill rotWithShape="1">
          <a:blip r:embed="rId3"/>
          <a:srcRect l="11501" t="47454" r="83838" b="46514"/>
          <a:stretch/>
        </p:blipFill>
        <p:spPr>
          <a:xfrm>
            <a:off x="4561176" y="4389138"/>
            <a:ext cx="273957" cy="173599"/>
          </a:xfrm>
          <a:prstGeom prst="rect">
            <a:avLst/>
          </a:prstGeom>
          <a:solidFill>
            <a:schemeClr val="bg1">
              <a:lumMod val="95000"/>
            </a:schemeClr>
          </a:solidFill>
        </p:spPr>
      </p:pic>
      <p:pic>
        <p:nvPicPr>
          <p:cNvPr id="20" name="Рисунок 19"/>
          <p:cNvPicPr>
            <a:picLocks noChangeAspect="1"/>
          </p:cNvPicPr>
          <p:nvPr/>
        </p:nvPicPr>
        <p:blipFill rotWithShape="1">
          <a:blip r:embed="rId3"/>
          <a:srcRect l="11501" t="47454" r="83838" b="46514"/>
          <a:stretch/>
        </p:blipFill>
        <p:spPr>
          <a:xfrm>
            <a:off x="5393921" y="4374524"/>
            <a:ext cx="273957" cy="173599"/>
          </a:xfrm>
          <a:prstGeom prst="rect">
            <a:avLst/>
          </a:prstGeom>
          <a:solidFill>
            <a:schemeClr val="bg1">
              <a:lumMod val="95000"/>
            </a:schemeClr>
          </a:solidFill>
        </p:spPr>
      </p:pic>
      <p:pic>
        <p:nvPicPr>
          <p:cNvPr id="21" name="Рисунок 20"/>
          <p:cNvPicPr>
            <a:picLocks noChangeAspect="1"/>
          </p:cNvPicPr>
          <p:nvPr/>
        </p:nvPicPr>
        <p:blipFill rotWithShape="1">
          <a:blip r:embed="rId3"/>
          <a:srcRect l="1880" t="47528" r="94703" b="47282"/>
          <a:stretch/>
        </p:blipFill>
        <p:spPr>
          <a:xfrm>
            <a:off x="5776752" y="5193701"/>
            <a:ext cx="358337" cy="149411"/>
          </a:xfrm>
          <a:prstGeom prst="rect">
            <a:avLst/>
          </a:prstGeom>
          <a:solidFill>
            <a:schemeClr val="bg1">
              <a:lumMod val="95000"/>
            </a:schemeClr>
          </a:solidFill>
        </p:spPr>
      </p:pic>
    </p:spTree>
    <p:extLst>
      <p:ext uri="{BB962C8B-B14F-4D97-AF65-F5344CB8AC3E}">
        <p14:creationId xmlns:p14="http://schemas.microsoft.com/office/powerpoint/2010/main" val="5954790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8"/>
            <a:ext cx="11901443" cy="1247548"/>
          </a:xfrm>
        </p:spPr>
        <p:txBody>
          <a:bodyPr>
            <a:normAutofit/>
          </a:bodyPr>
          <a:lstStyle/>
          <a:p>
            <a:pPr algn="ctr"/>
            <a:r>
              <a:rPr lang="en-US" altLang="ru-RU" sz="4800" b="1" dirty="0" smtClean="0">
                <a:solidFill>
                  <a:schemeClr val="bg1"/>
                </a:solidFill>
                <a:latin typeface="+mn-lt"/>
              </a:rPr>
              <a:t>Squeeze and Excitation block</a:t>
            </a:r>
            <a:endParaRPr lang="ru-RU" sz="4800" b="1" dirty="0">
              <a:solidFill>
                <a:schemeClr val="bg1"/>
              </a:solidFill>
              <a:latin typeface="+mn-lt"/>
            </a:endParaRPr>
          </a:p>
        </p:txBody>
      </p:sp>
      <p:sp>
        <p:nvSpPr>
          <p:cNvPr id="3" name="Объект 2"/>
          <p:cNvSpPr>
            <a:spLocks noGrp="1"/>
          </p:cNvSpPr>
          <p:nvPr>
            <p:ph idx="1"/>
          </p:nvPr>
        </p:nvSpPr>
        <p:spPr>
          <a:xfrm>
            <a:off x="225061" y="1161142"/>
            <a:ext cx="11458940" cy="5430157"/>
          </a:xfrm>
        </p:spPr>
        <p:txBody>
          <a:bodyPr>
            <a:noAutofit/>
          </a:bodyPr>
          <a:lstStyle/>
          <a:p>
            <a:pPr algn="just" eaLnBrk="0" fontAlgn="base" hangingPunct="0">
              <a:lnSpc>
                <a:spcPct val="100000"/>
              </a:lnSpc>
              <a:spcBef>
                <a:spcPct val="0"/>
              </a:spcBef>
              <a:spcAft>
                <a:spcPct val="0"/>
              </a:spcAft>
            </a:pPr>
            <a:r>
              <a:rPr lang="ru-RU" altLang="ru-RU" sz="2400" dirty="0">
                <a:solidFill>
                  <a:schemeClr val="bg1"/>
                </a:solidFill>
              </a:rPr>
              <a:t>В оригинальной идеи пере</a:t>
            </a:r>
            <a:r>
              <a:rPr lang="en-US" altLang="ru-RU" sz="2400" dirty="0">
                <a:solidFill>
                  <a:schemeClr val="bg1"/>
                </a:solidFill>
              </a:rPr>
              <a:t>-</a:t>
            </a:r>
            <a:r>
              <a:rPr lang="ru-RU" altLang="ru-RU" sz="2400" dirty="0">
                <a:solidFill>
                  <a:schemeClr val="bg1"/>
                </a:solidFill>
              </a:rPr>
              <a:t>калибровка </a:t>
            </a:r>
          </a:p>
          <a:p>
            <a:pPr algn="just" eaLnBrk="0" fontAlgn="base" hangingPunct="0">
              <a:lnSpc>
                <a:spcPct val="100000"/>
              </a:lnSpc>
              <a:spcBef>
                <a:spcPct val="0"/>
              </a:spcBef>
              <a:spcAft>
                <a:spcPct val="0"/>
              </a:spcAft>
            </a:pPr>
            <a:r>
              <a:rPr lang="ru-RU" altLang="ru-RU" sz="2400" b="1" u="sng" dirty="0">
                <a:solidFill>
                  <a:schemeClr val="bg1"/>
                </a:solidFill>
              </a:rPr>
              <a:t>в начальных слоях </a:t>
            </a:r>
            <a:r>
              <a:rPr lang="ru-RU" altLang="ru-RU" sz="2400" dirty="0">
                <a:solidFill>
                  <a:schemeClr val="bg1"/>
                </a:solidFill>
              </a:rPr>
              <a:t>позволяет возбудить информативные признаки не зависимо от классов (</a:t>
            </a:r>
            <a:r>
              <a:rPr lang="ru-RU" altLang="ru-RU" sz="2400" dirty="0" err="1">
                <a:solidFill>
                  <a:schemeClr val="bg1"/>
                </a:solidFill>
              </a:rPr>
              <a:t>class-agnostic</a:t>
            </a:r>
            <a:r>
              <a:rPr lang="ru-RU" altLang="ru-RU" sz="2400" dirty="0">
                <a:solidFill>
                  <a:schemeClr val="bg1"/>
                </a:solidFill>
              </a:rPr>
              <a:t> </a:t>
            </a:r>
            <a:r>
              <a:rPr lang="ru-RU" altLang="ru-RU" sz="2400" dirty="0" err="1">
                <a:solidFill>
                  <a:schemeClr val="bg1"/>
                </a:solidFill>
              </a:rPr>
              <a:t>manner</a:t>
            </a:r>
            <a:r>
              <a:rPr lang="ru-RU" altLang="ru-RU" sz="2400" dirty="0">
                <a:solidFill>
                  <a:schemeClr val="bg1"/>
                </a:solidFill>
              </a:rPr>
              <a:t> )</a:t>
            </a:r>
          </a:p>
          <a:p>
            <a:pPr lvl="1" algn="just" eaLnBrk="0" fontAlgn="base" hangingPunct="0">
              <a:lnSpc>
                <a:spcPct val="100000"/>
              </a:lnSpc>
              <a:spcBef>
                <a:spcPct val="0"/>
              </a:spcBef>
              <a:spcAft>
                <a:spcPct val="0"/>
              </a:spcAft>
            </a:pPr>
            <a:r>
              <a:rPr lang="ru-RU" altLang="ru-RU" dirty="0">
                <a:solidFill>
                  <a:schemeClr val="bg1"/>
                </a:solidFill>
              </a:rPr>
              <a:t>То есть слой «укрепляет» (регуляризирует) низкоуровневые представления признаков.</a:t>
            </a:r>
          </a:p>
          <a:p>
            <a:pPr eaLnBrk="0" fontAlgn="base" hangingPunct="0">
              <a:lnSpc>
                <a:spcPct val="100000"/>
              </a:lnSpc>
              <a:spcBef>
                <a:spcPct val="0"/>
              </a:spcBef>
              <a:spcAft>
                <a:spcPct val="0"/>
              </a:spcAft>
            </a:pPr>
            <a:r>
              <a:rPr lang="ru-RU" altLang="ru-RU" sz="2400" b="1" u="sng" dirty="0">
                <a:solidFill>
                  <a:schemeClr val="bg1"/>
                </a:solidFill>
              </a:rPr>
              <a:t>В оконечных слоях </a:t>
            </a:r>
            <a:r>
              <a:rPr lang="ru-RU" altLang="ru-RU" sz="2400" dirty="0">
                <a:solidFill>
                  <a:schemeClr val="bg1"/>
                </a:solidFill>
              </a:rPr>
              <a:t>SE блок позволяет выделить признаки, наиболее характерные для каждого класса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4267200" y="3767404"/>
            <a:ext cx="7113904" cy="2911829"/>
          </a:xfrm>
          <a:prstGeom prst="rect">
            <a:avLst/>
          </a:prstGeom>
          <a:solidFill>
            <a:schemeClr val="bg1">
              <a:lumMod val="95000"/>
            </a:schemeClr>
          </a:solidFill>
        </p:spPr>
      </p:pic>
      <p:sp>
        <p:nvSpPr>
          <p:cNvPr id="4" name="Прямоугольник 3"/>
          <p:cNvSpPr/>
          <p:nvPr/>
        </p:nvSpPr>
        <p:spPr>
          <a:xfrm>
            <a:off x="601761" y="5038652"/>
            <a:ext cx="3474939" cy="1200329"/>
          </a:xfrm>
          <a:prstGeom prst="rect">
            <a:avLst/>
          </a:prstGeom>
        </p:spPr>
        <p:txBody>
          <a:bodyPr wrap="square">
            <a:spAutoFit/>
          </a:bodyPr>
          <a:lstStyle/>
          <a:p>
            <a:r>
              <a:rPr lang="en-US" altLang="ru-RU" b="1" dirty="0">
                <a:solidFill>
                  <a:schemeClr val="bg1"/>
                </a:solidFill>
              </a:rPr>
              <a:t>Squeeze and </a:t>
            </a:r>
            <a:r>
              <a:rPr lang="en-US" altLang="ru-RU" b="1" dirty="0" smtClean="0">
                <a:solidFill>
                  <a:schemeClr val="bg1"/>
                </a:solidFill>
              </a:rPr>
              <a:t>Excitation</a:t>
            </a:r>
            <a:r>
              <a:rPr lang="ru-RU" altLang="ru-RU" b="1" dirty="0" smtClean="0">
                <a:solidFill>
                  <a:schemeClr val="bg1"/>
                </a:solidFill>
              </a:rPr>
              <a:t> действует как умный ключ, позволяя</a:t>
            </a:r>
            <a:br>
              <a:rPr lang="ru-RU" altLang="ru-RU" b="1" dirty="0" smtClean="0">
                <a:solidFill>
                  <a:schemeClr val="bg1"/>
                </a:solidFill>
              </a:rPr>
            </a:br>
            <a:r>
              <a:rPr lang="ru-RU" altLang="ru-RU" b="1" dirty="0" smtClean="0">
                <a:solidFill>
                  <a:schemeClr val="bg1"/>
                </a:solidFill>
              </a:rPr>
              <a:t>выбрать какие слои и признаки важны.</a:t>
            </a:r>
            <a:r>
              <a:rPr lang="en-US" altLang="ru-RU" b="1" dirty="0" smtClean="0">
                <a:solidFill>
                  <a:schemeClr val="bg1"/>
                </a:solidFill>
              </a:rPr>
              <a:t> </a:t>
            </a:r>
            <a:endParaRPr lang="ru-RU" dirty="0"/>
          </a:p>
        </p:txBody>
      </p:sp>
    </p:spTree>
    <p:extLst>
      <p:ext uri="{BB962C8B-B14F-4D97-AF65-F5344CB8AC3E}">
        <p14:creationId xmlns:p14="http://schemas.microsoft.com/office/powerpoint/2010/main" val="4284431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0375" y="160338"/>
            <a:ext cx="11455854" cy="929957"/>
          </a:xfrm>
        </p:spPr>
        <p:txBody>
          <a:bodyPr>
            <a:normAutofit/>
          </a:bodyPr>
          <a:lstStyle/>
          <a:p>
            <a:pPr algn="ctr"/>
            <a:r>
              <a:rPr lang="ru-RU" sz="4800" b="1" dirty="0">
                <a:solidFill>
                  <a:schemeClr val="bg1"/>
                </a:solidFill>
                <a:latin typeface="+mn-lt"/>
              </a:rPr>
              <a:t>Слои внимания. </a:t>
            </a:r>
            <a:r>
              <a:rPr lang="en-US" altLang="ru-RU" sz="4800" b="1" dirty="0" err="1">
                <a:solidFill>
                  <a:schemeClr val="bg1"/>
                </a:solidFill>
                <a:latin typeface="+mn-lt"/>
              </a:rPr>
              <a:t>SENet</a:t>
            </a:r>
            <a:r>
              <a:rPr lang="en-US" altLang="ru-RU" sz="4800" b="1" dirty="0">
                <a:solidFill>
                  <a:schemeClr val="bg1"/>
                </a:solidFill>
                <a:latin typeface="+mn-lt"/>
              </a:rPr>
              <a:t> 2018</a:t>
            </a:r>
            <a:endParaRPr lang="ru-RU" sz="4800" b="1" dirty="0">
              <a:solidFill>
                <a:schemeClr val="bg1"/>
              </a:solidFill>
              <a:latin typeface="+mn-lt"/>
            </a:endParaRPr>
          </a:p>
        </p:txBody>
      </p:sp>
      <p:sp>
        <p:nvSpPr>
          <p:cNvPr id="3" name="Объект 2"/>
          <p:cNvSpPr>
            <a:spLocks noGrp="1"/>
          </p:cNvSpPr>
          <p:nvPr>
            <p:ph idx="1"/>
          </p:nvPr>
        </p:nvSpPr>
        <p:spPr>
          <a:xfrm>
            <a:off x="174624" y="899160"/>
            <a:ext cx="11854295" cy="5692140"/>
          </a:xfrm>
        </p:spPr>
        <p:txBody>
          <a:bodyPr>
            <a:noAutofit/>
          </a:bodyPr>
          <a:lstStyle/>
          <a:p>
            <a:pPr eaLnBrk="0" fontAlgn="base" hangingPunct="0">
              <a:lnSpc>
                <a:spcPct val="100000"/>
              </a:lnSpc>
              <a:spcBef>
                <a:spcPct val="0"/>
              </a:spcBef>
              <a:spcAft>
                <a:spcPct val="0"/>
              </a:spcAft>
            </a:pPr>
            <a:r>
              <a:rPr lang="en-US" altLang="ru-RU" sz="2400" b="1" dirty="0" err="1">
                <a:solidFill>
                  <a:schemeClr val="bg1"/>
                </a:solidFill>
              </a:rPr>
              <a:t>О</a:t>
            </a:r>
            <a:r>
              <a:rPr lang="ru-RU" altLang="ru-RU" sz="2400" b="1" dirty="0" err="1">
                <a:solidFill>
                  <a:schemeClr val="bg1"/>
                </a:solidFill>
              </a:rPr>
              <a:t>тличие</a:t>
            </a:r>
            <a:r>
              <a:rPr lang="ru-RU" altLang="ru-RU" sz="2400" b="1" dirty="0">
                <a:solidFill>
                  <a:schemeClr val="bg1"/>
                </a:solidFill>
              </a:rPr>
              <a:t> </a:t>
            </a:r>
            <a:r>
              <a:rPr lang="en-US" altLang="ru-RU" sz="2400" b="1" dirty="0">
                <a:solidFill>
                  <a:schemeClr val="bg1"/>
                </a:solidFill>
              </a:rPr>
              <a:t>SE </a:t>
            </a:r>
            <a:r>
              <a:rPr lang="ru-RU" altLang="ru-RU" sz="2400" b="1" dirty="0">
                <a:solidFill>
                  <a:schemeClr val="bg1"/>
                </a:solidFill>
              </a:rPr>
              <a:t>от классического </a:t>
            </a:r>
            <a:r>
              <a:rPr lang="ru-RU" altLang="ru-RU" sz="2400" b="1" dirty="0" err="1">
                <a:solidFill>
                  <a:schemeClr val="bg1"/>
                </a:solidFill>
              </a:rPr>
              <a:t>самовнимания</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замена </a:t>
            </a:r>
            <a:r>
              <a:rPr lang="en-US" altLang="ru-RU" sz="2400" dirty="0" err="1">
                <a:solidFill>
                  <a:schemeClr val="bg1"/>
                </a:solidFill>
              </a:rPr>
              <a:t>softmax</a:t>
            </a:r>
            <a:r>
              <a:rPr lang="en-US" altLang="ru-RU" sz="2400" dirty="0">
                <a:solidFill>
                  <a:schemeClr val="bg1"/>
                </a:solidFill>
              </a:rPr>
              <a:t> </a:t>
            </a:r>
            <a:r>
              <a:rPr lang="ru-RU" altLang="ru-RU" sz="2400" dirty="0">
                <a:solidFill>
                  <a:schemeClr val="bg1"/>
                </a:solidFill>
              </a:rPr>
              <a:t>(то есть много кассовой функции – выделение одного класса) </a:t>
            </a:r>
            <a:br>
              <a:rPr lang="ru-RU" altLang="ru-RU" sz="2400" dirty="0">
                <a:solidFill>
                  <a:schemeClr val="bg1"/>
                </a:solidFill>
              </a:rPr>
            </a:br>
            <a:r>
              <a:rPr lang="ru-RU" altLang="ru-RU" sz="2400" dirty="0">
                <a:solidFill>
                  <a:schemeClr val="bg1"/>
                </a:solidFill>
              </a:rPr>
              <a:t>на набор </a:t>
            </a:r>
            <a:r>
              <a:rPr lang="ru-RU" altLang="ru-RU" sz="2400" dirty="0" err="1">
                <a:solidFill>
                  <a:schemeClr val="bg1"/>
                </a:solidFill>
              </a:rPr>
              <a:t>сигмоидов</a:t>
            </a:r>
            <a:r>
              <a:rPr lang="ru-RU" altLang="ru-RU" sz="2400" dirty="0">
                <a:solidFill>
                  <a:schemeClr val="bg1"/>
                </a:solidFill>
              </a:rPr>
              <a:t> (то есть много меточная классификация – выделение </a:t>
            </a:r>
            <a:br>
              <a:rPr lang="ru-RU" altLang="ru-RU" sz="2400" dirty="0">
                <a:solidFill>
                  <a:schemeClr val="bg1"/>
                </a:solidFill>
              </a:rPr>
            </a:br>
            <a:r>
              <a:rPr lang="ru-RU" altLang="ru-RU" sz="2400" dirty="0">
                <a:solidFill>
                  <a:schemeClr val="bg1"/>
                </a:solidFill>
              </a:rPr>
              <a:t>всех возможных классов).</a:t>
            </a:r>
          </a:p>
          <a:p>
            <a:pPr lvl="1" eaLnBrk="0" fontAlgn="base" hangingPunct="0">
              <a:lnSpc>
                <a:spcPct val="100000"/>
              </a:lnSpc>
              <a:spcBef>
                <a:spcPct val="0"/>
              </a:spcBef>
              <a:spcAft>
                <a:spcPct val="0"/>
              </a:spcAft>
            </a:pPr>
            <a:r>
              <a:rPr lang="ru-RU" altLang="ru-RU" dirty="0">
                <a:solidFill>
                  <a:schemeClr val="bg1"/>
                </a:solidFill>
              </a:rPr>
              <a:t>В некотором смысле это аналогично вспомогательным выходам в </a:t>
            </a:r>
            <a:br>
              <a:rPr lang="ru-RU" altLang="ru-RU" dirty="0">
                <a:solidFill>
                  <a:schemeClr val="bg1"/>
                </a:solidFill>
              </a:rPr>
            </a:br>
            <a:r>
              <a:rPr lang="en-US" altLang="ru-RU" dirty="0">
                <a:solidFill>
                  <a:schemeClr val="bg1"/>
                </a:solidFill>
              </a:rPr>
              <a:t>inception layer.</a:t>
            </a:r>
            <a:endParaRPr lang="ru-RU" altLang="ru-RU"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Важное достоинство SE – низкая вычислительная сложность. </a:t>
            </a:r>
          </a:p>
          <a:p>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873250" y="3541485"/>
            <a:ext cx="7265708" cy="3141432"/>
          </a:xfrm>
          <a:prstGeom prst="rect">
            <a:avLst/>
          </a:prstGeom>
          <a:solidFill>
            <a:schemeClr val="bg1">
              <a:lumMod val="95000"/>
            </a:schemeClr>
          </a:solidFill>
        </p:spPr>
      </p:pic>
    </p:spTree>
    <p:extLst>
      <p:ext uri="{BB962C8B-B14F-4D97-AF65-F5344CB8AC3E}">
        <p14:creationId xmlns:p14="http://schemas.microsoft.com/office/powerpoint/2010/main" val="3319147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220977" y="2541523"/>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Calibri Light" panose="020F0302020204030204"/>
                <a:ea typeface="+mj-ea"/>
                <a:cs typeface="+mj-cs"/>
              </a:rPr>
              <a:t>Автоматический поиск архитектур</a:t>
            </a:r>
            <a:endParaRPr kumimoji="0" lang="en-US" sz="5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
        <p:nvSpPr>
          <p:cNvPr id="7" name="Прямоугольник 6"/>
          <p:cNvSpPr/>
          <p:nvPr/>
        </p:nvSpPr>
        <p:spPr>
          <a:xfrm>
            <a:off x="313575" y="3952936"/>
            <a:ext cx="10687050" cy="19082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Основные архитектуры </a:t>
            </a:r>
            <a:r>
              <a:rPr kumimoji="0" lang="ru-RU" sz="2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сверточных</a:t>
            </a: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нейронных сетей.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Курс: Компьютерное зрение. </a:t>
            </a: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Ронкин Михаил Владимирович</a:t>
            </a: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к</a:t>
            </a:r>
            <a:r>
              <a:rPr kumimoji="0" lang="ru-R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.т.н. доцент ИРИТ-РТФ, УРФУ</a:t>
            </a:r>
            <a:endParaRPr kumimoji="0" lang="ru-RU"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426608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en-US" sz="4800" b="1" dirty="0" err="1">
                <a:solidFill>
                  <a:schemeClr val="bg1"/>
                </a:solidFill>
                <a:latin typeface="+mn-lt"/>
              </a:rPr>
              <a:t>AutoML</a:t>
            </a:r>
            <a:endParaRPr lang="ru-RU" sz="4800" b="1" dirty="0">
              <a:solidFill>
                <a:schemeClr val="bg1"/>
              </a:solidFill>
              <a:latin typeface="+mn-lt"/>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github.com/hibayesian/awesome-automl-papers/raw/master/resources/proced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399" y="967741"/>
            <a:ext cx="8735061" cy="52969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16275" y="6437632"/>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9" name="Прямоугольник 8"/>
          <p:cNvSpPr/>
          <p:nvPr/>
        </p:nvSpPr>
        <p:spPr>
          <a:xfrm>
            <a:off x="4432300" y="6406634"/>
            <a:ext cx="851704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chemeClr val="bg1"/>
                </a:solidFill>
                <a:effectLst/>
                <a:uLnTx/>
                <a:uFillTx/>
                <a:latin typeface="Calibri" panose="020F0502020204030204"/>
                <a:ea typeface="+mn-ea"/>
                <a:cs typeface="+mn-cs"/>
              </a:rPr>
              <a:t>https://github.com/hibayesian/awesome-automl-papers?tab=readme-ov-file</a:t>
            </a:r>
          </a:p>
        </p:txBody>
      </p:sp>
    </p:spTree>
    <p:extLst>
      <p:ext uri="{BB962C8B-B14F-4D97-AF65-F5344CB8AC3E}">
        <p14:creationId xmlns:p14="http://schemas.microsoft.com/office/powerpoint/2010/main" val="3095496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err="1">
                <a:solidFill>
                  <a:schemeClr val="bg1"/>
                </a:solidFill>
                <a:latin typeface="+mn-lt"/>
              </a:rPr>
              <a:t>Автоп</a:t>
            </a:r>
            <a:r>
              <a:rPr lang="en-US" sz="4800" b="1" dirty="0">
                <a:solidFill>
                  <a:schemeClr val="bg1"/>
                </a:solidFill>
                <a:latin typeface="+mn-lt"/>
              </a:rPr>
              <a:t> </a:t>
            </a:r>
            <a:r>
              <a:rPr lang="ru-RU" sz="4800" b="1" dirty="0">
                <a:solidFill>
                  <a:schemeClr val="bg1"/>
                </a:solidFill>
                <a:latin typeface="+mn-lt"/>
              </a:rPr>
              <a:t>МЛ</a:t>
            </a: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endParaRPr lang="ru-RU" sz="2200" dirty="0">
              <a:solidFill>
                <a:schemeClr val="bg1"/>
              </a:solidFill>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3737275" y="6465204"/>
            <a:ext cx="3433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https://github.com/google/automl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7170844" y="6326704"/>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https://github.com/hibayesian/awesome-automl-papers?tab=readme-ov-file</a:t>
            </a:r>
          </a:p>
        </p:txBody>
      </p:sp>
      <p:pic>
        <p:nvPicPr>
          <p:cNvPr id="2050" name="Picture 2" descr="https://github.com/hibayesian/awesome-automl-papers/raw/master/resources/auto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098" y="0"/>
            <a:ext cx="9711902" cy="681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16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200" dirty="0" err="1">
                <a:solidFill>
                  <a:schemeClr val="bg1"/>
                </a:solidFill>
              </a:rPr>
              <a:t>Neural</a:t>
            </a:r>
            <a:r>
              <a:rPr lang="ru-RU" sz="2200" dirty="0">
                <a:solidFill>
                  <a:schemeClr val="bg1"/>
                </a:solidFill>
              </a:rPr>
              <a:t> </a:t>
            </a:r>
            <a:r>
              <a:rPr lang="ru-RU" sz="2200" dirty="0" err="1">
                <a:solidFill>
                  <a:schemeClr val="bg1"/>
                </a:solidFill>
              </a:rPr>
              <a:t>Architecture</a:t>
            </a:r>
            <a:r>
              <a:rPr lang="ru-RU" sz="2200" dirty="0">
                <a:solidFill>
                  <a:schemeClr val="bg1"/>
                </a:solidFill>
              </a:rPr>
              <a:t> </a:t>
            </a:r>
            <a:r>
              <a:rPr lang="ru-RU" sz="2200" dirty="0" err="1">
                <a:solidFill>
                  <a:schemeClr val="bg1"/>
                </a:solidFill>
              </a:rPr>
              <a:t>Search</a:t>
            </a:r>
            <a:r>
              <a:rPr lang="ru-RU" sz="2200" dirty="0">
                <a:solidFill>
                  <a:schemeClr val="bg1"/>
                </a:solidFill>
              </a:rPr>
              <a:t> (NAS) – метод автоматического поиска архитектур </a:t>
            </a:r>
          </a:p>
          <a:p>
            <a:pPr>
              <a:lnSpc>
                <a:spcPct val="100000"/>
              </a:lnSpc>
              <a:spcBef>
                <a:spcPts val="600"/>
              </a:spcBef>
            </a:pPr>
            <a:r>
              <a:rPr lang="ru-RU" sz="2200" dirty="0">
                <a:solidFill>
                  <a:schemeClr val="bg1"/>
                </a:solidFill>
              </a:rPr>
              <a:t>Метод позволяет найти наиболее оптимальные архитектуры нейронных сетей для решения конкретных задач компьютерного зрения,</a:t>
            </a:r>
          </a:p>
          <a:p>
            <a:pPr lvl="1">
              <a:lnSpc>
                <a:spcPct val="100000"/>
              </a:lnSpc>
              <a:spcBef>
                <a:spcPts val="600"/>
              </a:spcBef>
            </a:pPr>
            <a:r>
              <a:rPr lang="ru-RU" sz="2200" dirty="0">
                <a:solidFill>
                  <a:schemeClr val="bg1"/>
                </a:solidFill>
              </a:rPr>
              <a:t>Например, для конкретного набора данных.</a:t>
            </a:r>
          </a:p>
          <a:p>
            <a:pPr lvl="1">
              <a:lnSpc>
                <a:spcPct val="100000"/>
              </a:lnSpc>
              <a:spcBef>
                <a:spcPts val="600"/>
              </a:spcBef>
            </a:pPr>
            <a:r>
              <a:rPr lang="ru-RU" sz="2200" dirty="0">
                <a:solidFill>
                  <a:schemeClr val="bg1"/>
                </a:solidFill>
              </a:rPr>
              <a:t>Также </a:t>
            </a:r>
            <a:r>
              <a:rPr lang="en-US" sz="2200" dirty="0">
                <a:solidFill>
                  <a:schemeClr val="bg1"/>
                </a:solidFill>
              </a:rPr>
              <a:t>NAS </a:t>
            </a:r>
            <a:r>
              <a:rPr lang="ru-RU" sz="2200" dirty="0">
                <a:solidFill>
                  <a:schemeClr val="bg1"/>
                </a:solidFill>
              </a:rPr>
              <a:t>позволяет оптимизировать архитектуру под конкретные конечные устройств </a:t>
            </a:r>
          </a:p>
          <a:p>
            <a:pPr lvl="2">
              <a:lnSpc>
                <a:spcPct val="100000"/>
              </a:lnSpc>
              <a:spcBef>
                <a:spcPts val="600"/>
              </a:spcBef>
            </a:pPr>
            <a:r>
              <a:rPr lang="ru-RU" sz="2200" dirty="0">
                <a:solidFill>
                  <a:schemeClr val="bg1"/>
                </a:solidFill>
              </a:rPr>
              <a:t>Например, оптимизировать время работы</a:t>
            </a:r>
          </a:p>
          <a:p>
            <a:pPr>
              <a:lnSpc>
                <a:spcPct val="100000"/>
              </a:lnSpc>
              <a:spcBef>
                <a:spcPts val="600"/>
              </a:spcBef>
            </a:pPr>
            <a:r>
              <a:rPr lang="ru-RU" sz="2200" dirty="0">
                <a:solidFill>
                  <a:schemeClr val="bg1"/>
                </a:solidFill>
              </a:rPr>
              <a:t>Как правило составленные блоки для </a:t>
            </a:r>
            <a:r>
              <a:rPr lang="en-US" sz="2200" dirty="0">
                <a:solidFill>
                  <a:schemeClr val="bg1"/>
                </a:solidFill>
              </a:rPr>
              <a:t>NAS </a:t>
            </a:r>
            <a:r>
              <a:rPr lang="ru-RU" sz="2200" dirty="0">
                <a:solidFill>
                  <a:schemeClr val="bg1"/>
                </a:solidFill>
              </a:rPr>
              <a:t>хорошо известных, </a:t>
            </a:r>
            <a:br>
              <a:rPr lang="ru-RU" sz="2200" dirty="0">
                <a:solidFill>
                  <a:schemeClr val="bg1"/>
                </a:solidFill>
              </a:rPr>
            </a:br>
            <a:r>
              <a:rPr lang="ru-RU" sz="2200" dirty="0">
                <a:solidFill>
                  <a:schemeClr val="bg1"/>
                </a:solidFill>
              </a:rPr>
              <a:t>но неизвестна их наилучшая конфигурация.</a:t>
            </a:r>
          </a:p>
          <a:p>
            <a:pPr lvl="1">
              <a:lnSpc>
                <a:spcPct val="100000"/>
              </a:lnSpc>
              <a:spcBef>
                <a:spcPts val="600"/>
              </a:spcBef>
            </a:pPr>
            <a:r>
              <a:rPr lang="ru-RU" sz="2200" dirty="0">
                <a:solidFill>
                  <a:schemeClr val="bg1"/>
                </a:solidFill>
              </a:rPr>
              <a:t>Для каждого устройства/задачи конфигурация может быть своей.</a:t>
            </a:r>
            <a:endParaRPr lang="en-US" sz="2200" dirty="0">
              <a:solidFill>
                <a:schemeClr val="bg1"/>
              </a:solidFill>
            </a:endParaRPr>
          </a:p>
          <a:p>
            <a:pPr marL="266700" lvl="1">
              <a:lnSpc>
                <a:spcPct val="100000"/>
              </a:lnSpc>
              <a:spcBef>
                <a:spcPts val="600"/>
              </a:spcBef>
            </a:pPr>
            <a:r>
              <a:rPr lang="ru-RU" sz="2200" u="sng" dirty="0">
                <a:solidFill>
                  <a:schemeClr val="bg1"/>
                </a:solidFill>
              </a:rPr>
              <a:t>Самый большой недостаток </a:t>
            </a:r>
            <a:r>
              <a:rPr lang="en-US" sz="2200" u="sng" dirty="0">
                <a:solidFill>
                  <a:schemeClr val="bg1"/>
                </a:solidFill>
              </a:rPr>
              <a:t>NAS – </a:t>
            </a:r>
            <a:r>
              <a:rPr lang="ru-RU" sz="2200" u="sng" dirty="0">
                <a:solidFill>
                  <a:schemeClr val="bg1"/>
                </a:solidFill>
              </a:rPr>
              <a:t>результат зависит от исследователя.</a:t>
            </a:r>
          </a:p>
          <a:p>
            <a:pPr marL="723900" lvl="2">
              <a:lnSpc>
                <a:spcPct val="100000"/>
              </a:lnSpc>
              <a:spcBef>
                <a:spcPts val="600"/>
              </a:spcBef>
            </a:pPr>
            <a:r>
              <a:rPr lang="ru-RU" sz="2200" dirty="0">
                <a:solidFill>
                  <a:schemeClr val="bg1"/>
                </a:solidFill>
              </a:rPr>
              <a:t>НА практике </a:t>
            </a:r>
            <a:r>
              <a:rPr lang="en-US" sz="2200" dirty="0">
                <a:solidFill>
                  <a:schemeClr val="bg1"/>
                </a:solidFill>
              </a:rPr>
              <a:t>NAS</a:t>
            </a:r>
            <a:r>
              <a:rPr lang="ru-RU" sz="2200" dirty="0">
                <a:solidFill>
                  <a:schemeClr val="bg1"/>
                </a:solidFill>
              </a:rPr>
              <a:t> часто</a:t>
            </a:r>
            <a:r>
              <a:rPr lang="en-US" sz="2200" dirty="0">
                <a:solidFill>
                  <a:schemeClr val="bg1"/>
                </a:solidFill>
              </a:rPr>
              <a:t> </a:t>
            </a:r>
            <a:r>
              <a:rPr lang="ru-RU" sz="2200" dirty="0">
                <a:solidFill>
                  <a:schemeClr val="bg1"/>
                </a:solidFill>
              </a:rPr>
              <a:t>используют для широкого тюнинга.</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7594600" y="5314565"/>
            <a:ext cx="4407236" cy="1416435"/>
          </a:xfrm>
          <a:prstGeom prst="rect">
            <a:avLst/>
          </a:prstGeom>
          <a:solidFill>
            <a:schemeClr val="bg1">
              <a:lumMod val="95000"/>
            </a:schemeClr>
          </a:solidFill>
        </p:spPr>
      </p:pic>
    </p:spTree>
    <p:extLst>
      <p:ext uri="{BB962C8B-B14F-4D97-AF65-F5344CB8AC3E}">
        <p14:creationId xmlns:p14="http://schemas.microsoft.com/office/powerpoint/2010/main" val="2002451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467103"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692140"/>
          </a:xfrm>
        </p:spPr>
        <p:txBody>
          <a:bodyPr>
            <a:noAutofit/>
          </a:bodyPr>
          <a:lstStyle/>
          <a:p>
            <a:pPr>
              <a:lnSpc>
                <a:spcPct val="100000"/>
              </a:lnSpc>
              <a:spcBef>
                <a:spcPts val="600"/>
              </a:spcBef>
            </a:pPr>
            <a:r>
              <a:rPr lang="ru-RU" sz="2400" dirty="0">
                <a:solidFill>
                  <a:schemeClr val="bg1"/>
                </a:solidFill>
              </a:rPr>
              <a:t>Методы NAS подразумевают три составляющие</a:t>
            </a:r>
          </a:p>
          <a:p>
            <a:pPr lvl="1">
              <a:lnSpc>
                <a:spcPct val="100000"/>
              </a:lnSpc>
              <a:spcBef>
                <a:spcPts val="1200"/>
              </a:spcBef>
            </a:pPr>
            <a:r>
              <a:rPr lang="ru-RU" b="1" dirty="0">
                <a:solidFill>
                  <a:schemeClr val="bg1"/>
                </a:solidFill>
              </a:rPr>
              <a:t>Пространство поиска (</a:t>
            </a:r>
            <a:r>
              <a:rPr lang="ru-RU" b="1" dirty="0" err="1">
                <a:solidFill>
                  <a:schemeClr val="bg1"/>
                </a:solidFill>
              </a:rPr>
              <a:t>Search</a:t>
            </a:r>
            <a:r>
              <a:rPr lang="ru-RU" b="1" dirty="0">
                <a:solidFill>
                  <a:schemeClr val="bg1"/>
                </a:solidFill>
              </a:rPr>
              <a:t> </a:t>
            </a:r>
            <a:r>
              <a:rPr lang="ru-RU" b="1" dirty="0" err="1">
                <a:solidFill>
                  <a:schemeClr val="bg1"/>
                </a:solidFill>
              </a:rPr>
              <a:t>Space</a:t>
            </a:r>
            <a:r>
              <a:rPr lang="ru-RU" b="1" dirty="0">
                <a:solidFill>
                  <a:schemeClr val="bg1"/>
                </a:solidFill>
              </a:rPr>
              <a:t>)</a:t>
            </a:r>
            <a:r>
              <a:rPr lang="en-US" b="1" dirty="0">
                <a:solidFill>
                  <a:schemeClr val="bg1"/>
                </a:solidFill>
              </a:rPr>
              <a:t> </a:t>
            </a:r>
            <a:r>
              <a:rPr lang="en-US" dirty="0">
                <a:solidFill>
                  <a:schemeClr val="bg1"/>
                </a:solidFill>
              </a:rPr>
              <a:t>- </a:t>
            </a:r>
            <a:r>
              <a:rPr lang="ru-RU" dirty="0">
                <a:solidFill>
                  <a:schemeClr val="bg1"/>
                </a:solidFill>
              </a:rPr>
              <a:t>по каким блокам, по каким видам сверток, </a:t>
            </a:r>
            <a:r>
              <a:rPr lang="ru-RU" sz="2200" dirty="0">
                <a:solidFill>
                  <a:schemeClr val="bg1"/>
                </a:solidFill>
              </a:rPr>
              <a:t>функций активации, методом регуляризации искать.</a:t>
            </a:r>
          </a:p>
          <a:p>
            <a:pPr lvl="1">
              <a:lnSpc>
                <a:spcPct val="100000"/>
              </a:lnSpc>
              <a:spcBef>
                <a:spcPts val="1200"/>
              </a:spcBef>
            </a:pPr>
            <a:r>
              <a:rPr lang="ru-RU" sz="2200" b="1" dirty="0">
                <a:solidFill>
                  <a:schemeClr val="bg1"/>
                </a:solidFill>
              </a:rPr>
              <a:t>Стратегия поиска (</a:t>
            </a:r>
            <a:r>
              <a:rPr lang="ru-RU" sz="2200" b="1" dirty="0" err="1">
                <a:solidFill>
                  <a:schemeClr val="bg1"/>
                </a:solidFill>
              </a:rPr>
              <a:t>Search</a:t>
            </a:r>
            <a:r>
              <a:rPr lang="ru-RU" sz="2200" b="1" dirty="0">
                <a:solidFill>
                  <a:schemeClr val="bg1"/>
                </a:solidFill>
              </a:rPr>
              <a:t> </a:t>
            </a:r>
            <a:r>
              <a:rPr lang="ru-RU" sz="2200" b="1" dirty="0" err="1">
                <a:solidFill>
                  <a:schemeClr val="bg1"/>
                </a:solidFill>
              </a:rPr>
              <a:t>Strategy</a:t>
            </a:r>
            <a:r>
              <a:rPr lang="ru-RU" sz="2200" b="1" dirty="0">
                <a:solidFill>
                  <a:schemeClr val="bg1"/>
                </a:solidFill>
              </a:rPr>
              <a:t>) </a:t>
            </a:r>
            <a:r>
              <a:rPr lang="ru-RU" sz="2200" dirty="0">
                <a:solidFill>
                  <a:schemeClr val="bg1"/>
                </a:solidFill>
              </a:rPr>
              <a:t>– то как искать, как отбросить ненужное. </a:t>
            </a:r>
          </a:p>
          <a:p>
            <a:pPr lvl="1">
              <a:lnSpc>
                <a:spcPct val="100000"/>
              </a:lnSpc>
              <a:spcBef>
                <a:spcPts val="1200"/>
              </a:spcBef>
            </a:pPr>
            <a:r>
              <a:rPr lang="ru-RU" sz="2200" b="1" dirty="0">
                <a:solidFill>
                  <a:schemeClr val="bg1"/>
                </a:solidFill>
              </a:rPr>
              <a:t>Оценка качества модели (</a:t>
            </a:r>
            <a:r>
              <a:rPr lang="ru-RU" sz="2200" b="1" dirty="0" err="1">
                <a:solidFill>
                  <a:schemeClr val="bg1"/>
                </a:solidFill>
              </a:rPr>
              <a:t>Performance</a:t>
            </a:r>
            <a:r>
              <a:rPr lang="ru-RU" sz="2200" b="1" dirty="0">
                <a:solidFill>
                  <a:schemeClr val="bg1"/>
                </a:solidFill>
              </a:rPr>
              <a:t> </a:t>
            </a:r>
            <a:r>
              <a:rPr lang="ru-RU" sz="2200" b="1" dirty="0" err="1">
                <a:solidFill>
                  <a:schemeClr val="bg1"/>
                </a:solidFill>
              </a:rPr>
              <a:t>Estimation</a:t>
            </a:r>
            <a:r>
              <a:rPr lang="ru-RU" sz="2200" b="1" dirty="0">
                <a:solidFill>
                  <a:schemeClr val="bg1"/>
                </a:solidFill>
              </a:rPr>
              <a:t> </a:t>
            </a:r>
            <a:r>
              <a:rPr lang="ru-RU" sz="2200" b="1" dirty="0" err="1">
                <a:solidFill>
                  <a:schemeClr val="bg1"/>
                </a:solidFill>
              </a:rPr>
              <a:t>Strategy</a:t>
            </a:r>
            <a:r>
              <a:rPr lang="en-US" sz="2200" b="1" dirty="0">
                <a:solidFill>
                  <a:schemeClr val="bg1"/>
                </a:solidFill>
              </a:rPr>
              <a:t> </a:t>
            </a:r>
            <a:r>
              <a:rPr lang="en-US" sz="2200" b="1" dirty="0" smtClean="0">
                <a:solidFill>
                  <a:schemeClr val="bg1"/>
                </a:solidFill>
              </a:rPr>
              <a:t>and</a:t>
            </a:r>
            <a:r>
              <a:rPr lang="en-US" sz="2200" b="1" dirty="0" smtClean="0">
                <a:solidFill>
                  <a:schemeClr val="bg1"/>
                </a:solidFill>
              </a:rPr>
              <a:t> </a:t>
            </a:r>
            <a:r>
              <a:rPr lang="en-US" sz="2200" b="1" dirty="0">
                <a:solidFill>
                  <a:schemeClr val="bg1"/>
                </a:solidFill>
              </a:rPr>
              <a:t>Candidate Evaluation Method</a:t>
            </a:r>
            <a:r>
              <a:rPr lang="ru-RU" sz="2200" b="1" dirty="0">
                <a:solidFill>
                  <a:schemeClr val="bg1"/>
                </a:solidFill>
              </a:rPr>
              <a:t>)</a:t>
            </a:r>
            <a:r>
              <a:rPr lang="ru-RU" sz="2200" dirty="0">
                <a:solidFill>
                  <a:schemeClr val="bg1"/>
                </a:solidFill>
              </a:rPr>
              <a:t> – например, точность и вычислительная сложность и напр. на неполных данных.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24000" y="3607713"/>
            <a:ext cx="8559800" cy="2983587"/>
          </a:xfrm>
          <a:prstGeom prst="rect">
            <a:avLst/>
          </a:prstGeom>
          <a:solidFill>
            <a:schemeClr val="bg1">
              <a:lumMod val="95000"/>
            </a:schemeClr>
          </a:solidFill>
        </p:spPr>
      </p:pic>
    </p:spTree>
    <p:extLst>
      <p:ext uri="{BB962C8B-B14F-4D97-AF65-F5344CB8AC3E}">
        <p14:creationId xmlns:p14="http://schemas.microsoft.com/office/powerpoint/2010/main" val="32032397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0"/>
              </a:spcBef>
            </a:pPr>
            <a:r>
              <a:rPr lang="ru-RU" sz="2400" b="1" u="sng" dirty="0">
                <a:solidFill>
                  <a:schemeClr val="bg1"/>
                </a:solidFill>
              </a:rPr>
              <a:t>Пространство поиска </a:t>
            </a:r>
            <a:r>
              <a:rPr lang="ru-RU" sz="2400" u="sng" dirty="0">
                <a:solidFill>
                  <a:schemeClr val="bg1"/>
                </a:solidFill>
              </a:rPr>
              <a:t>(</a:t>
            </a:r>
            <a:r>
              <a:rPr lang="ru-RU" sz="2400" u="sng" dirty="0" err="1">
                <a:solidFill>
                  <a:schemeClr val="bg1"/>
                </a:solidFill>
              </a:rPr>
              <a:t>Search</a:t>
            </a:r>
            <a:r>
              <a:rPr lang="ru-RU" sz="2400" u="sng" dirty="0">
                <a:solidFill>
                  <a:schemeClr val="bg1"/>
                </a:solidFill>
              </a:rPr>
              <a:t> </a:t>
            </a:r>
            <a:r>
              <a:rPr lang="ru-RU" sz="2400" u="sng" dirty="0" err="1">
                <a:solidFill>
                  <a:schemeClr val="bg1"/>
                </a:solidFill>
              </a:rPr>
              <a:t>Space</a:t>
            </a:r>
            <a:r>
              <a:rPr lang="ru-RU" sz="2400" u="sng" dirty="0">
                <a:solidFill>
                  <a:schemeClr val="bg1"/>
                </a:solidFill>
              </a:rPr>
              <a:t>) </a:t>
            </a:r>
            <a:r>
              <a:rPr lang="ru-RU" sz="2400" dirty="0">
                <a:solidFill>
                  <a:schemeClr val="bg1"/>
                </a:solidFill>
              </a:rPr>
              <a:t>- набор блоков, слоев или архитектур которые </a:t>
            </a:r>
            <a:r>
              <a:rPr lang="ru-RU" sz="2400" dirty="0" err="1" smtClean="0">
                <a:solidFill>
                  <a:schemeClr val="bg1"/>
                </a:solidFill>
              </a:rPr>
              <a:t>огут</a:t>
            </a:r>
            <a:r>
              <a:rPr lang="ru-RU" sz="2400" dirty="0" smtClean="0">
                <a:solidFill>
                  <a:schemeClr val="bg1"/>
                </a:solidFill>
              </a:rPr>
              <a:t> </a:t>
            </a:r>
            <a:r>
              <a:rPr lang="ru-RU" sz="2400" dirty="0">
                <a:solidFill>
                  <a:schemeClr val="bg1"/>
                </a:solidFill>
              </a:rPr>
              <a:t>быть использованы. </a:t>
            </a:r>
          </a:p>
          <a:p>
            <a:pPr lvl="1">
              <a:lnSpc>
                <a:spcPct val="100000"/>
              </a:lnSpc>
              <a:spcBef>
                <a:spcPts val="0"/>
              </a:spcBef>
            </a:pPr>
            <a:r>
              <a:rPr lang="ru-RU" b="1" u="sng" dirty="0">
                <a:solidFill>
                  <a:schemeClr val="bg1"/>
                </a:solidFill>
              </a:rPr>
              <a:t>Выбор блоков и архитектур исходит из опыта исследователя. </a:t>
            </a:r>
          </a:p>
          <a:p>
            <a:pPr lvl="2">
              <a:lnSpc>
                <a:spcPct val="100000"/>
              </a:lnSpc>
              <a:spcBef>
                <a:spcPts val="0"/>
              </a:spcBef>
            </a:pPr>
            <a:r>
              <a:rPr lang="ru-RU" sz="2400" dirty="0">
                <a:solidFill>
                  <a:schemeClr val="bg1"/>
                </a:solidFill>
              </a:rPr>
              <a:t>Это является наиболее фундаментальным ограничением методов NAS. </a:t>
            </a:r>
          </a:p>
          <a:p>
            <a:pPr lvl="1" algn="just">
              <a:lnSpc>
                <a:spcPct val="100000"/>
              </a:lnSpc>
              <a:spcBef>
                <a:spcPts val="0"/>
              </a:spcBef>
            </a:pPr>
            <a:r>
              <a:rPr lang="ru-RU" dirty="0">
                <a:solidFill>
                  <a:schemeClr val="bg1"/>
                </a:solidFill>
              </a:rPr>
              <a:t>В пространстве поиска скелет архитектуры (каркас, общая структура) может быть фиксированной или представлять собой предмет поиска.</a:t>
            </a:r>
          </a:p>
          <a:p>
            <a:pPr lvl="1" algn="just">
              <a:lnSpc>
                <a:spcPct val="100000"/>
              </a:lnSpc>
              <a:spcBef>
                <a:spcPts val="0"/>
              </a:spcBef>
            </a:pPr>
            <a:r>
              <a:rPr lang="ru-RU" dirty="0">
                <a:solidFill>
                  <a:schemeClr val="bg1"/>
                </a:solidFill>
              </a:rPr>
              <a:t>В современных системах общая структура блоков и их число часто фиксированы, </a:t>
            </a:r>
          </a:p>
          <a:p>
            <a:pPr lvl="2" algn="just">
              <a:lnSpc>
                <a:spcPct val="100000"/>
              </a:lnSpc>
              <a:spcBef>
                <a:spcPts val="0"/>
              </a:spcBef>
            </a:pPr>
            <a:r>
              <a:rPr lang="ru-RU" dirty="0">
                <a:solidFill>
                  <a:schemeClr val="bg1"/>
                </a:solidFill>
              </a:rPr>
              <a:t>Параметры блоков могут меняться </a:t>
            </a:r>
          </a:p>
          <a:p>
            <a:pPr lvl="2" algn="just">
              <a:lnSpc>
                <a:spcPct val="100000"/>
              </a:lnSpc>
              <a:spcBef>
                <a:spcPts val="0"/>
              </a:spcBef>
            </a:pPr>
            <a:r>
              <a:rPr lang="ru-RU" dirty="0">
                <a:solidFill>
                  <a:schemeClr val="bg1"/>
                </a:solidFill>
              </a:rPr>
              <a:t>Например наличие </a:t>
            </a:r>
            <a:r>
              <a:rPr lang="ru-RU" dirty="0" err="1">
                <a:solidFill>
                  <a:schemeClr val="bg1"/>
                </a:solidFill>
              </a:rPr>
              <a:t>пулинга</a:t>
            </a:r>
            <a:r>
              <a:rPr lang="ru-RU" dirty="0">
                <a:solidFill>
                  <a:schemeClr val="bg1"/>
                </a:solidFill>
              </a:rPr>
              <a:t>/шага, число карт признаков, размер входного массива, число остаточных связей, нужен ли </a:t>
            </a:r>
            <a:r>
              <a:rPr lang="en-US" dirty="0">
                <a:solidFill>
                  <a:schemeClr val="bg1"/>
                </a:solidFill>
              </a:rPr>
              <a:t>SE</a:t>
            </a:r>
            <a:r>
              <a:rPr lang="ru-RU" dirty="0">
                <a:solidFill>
                  <a:schemeClr val="bg1"/>
                </a:solidFill>
              </a:rPr>
              <a:t> и т.д.</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105020" y="4546600"/>
            <a:ext cx="6362083" cy="2044700"/>
          </a:xfrm>
          <a:prstGeom prst="rect">
            <a:avLst/>
          </a:prstGeom>
          <a:solidFill>
            <a:schemeClr val="bg1">
              <a:lumMod val="95000"/>
            </a:schemeClr>
          </a:solidFill>
        </p:spPr>
      </p:pic>
    </p:spTree>
    <p:extLst>
      <p:ext uri="{BB962C8B-B14F-4D97-AF65-F5344CB8AC3E}">
        <p14:creationId xmlns:p14="http://schemas.microsoft.com/office/powerpoint/2010/main" val="891695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700510"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290556" y="899160"/>
            <a:ext cx="11467103" cy="5692140"/>
          </a:xfrm>
        </p:spPr>
        <p:txBody>
          <a:bodyPr>
            <a:noAutofit/>
          </a:bodyPr>
          <a:lstStyle/>
          <a:p>
            <a:pPr>
              <a:lnSpc>
                <a:spcPct val="100000"/>
              </a:lnSpc>
              <a:spcBef>
                <a:spcPts val="1200"/>
              </a:spcBef>
            </a:pPr>
            <a:r>
              <a:rPr lang="ru-RU" sz="2400" b="1" dirty="0">
                <a:solidFill>
                  <a:schemeClr val="bg1"/>
                </a:solidFill>
              </a:rPr>
              <a:t>Стратегия поиска </a:t>
            </a:r>
            <a:r>
              <a:rPr lang="ru-RU" sz="2400" dirty="0">
                <a:solidFill>
                  <a:schemeClr val="bg1"/>
                </a:solidFill>
              </a:rPr>
              <a:t>(</a:t>
            </a:r>
            <a:r>
              <a:rPr lang="ru-RU" sz="2400" dirty="0" err="1">
                <a:solidFill>
                  <a:schemeClr val="bg1"/>
                </a:solidFill>
              </a:rPr>
              <a:t>Search</a:t>
            </a:r>
            <a:r>
              <a:rPr lang="ru-RU" sz="2400" dirty="0">
                <a:solidFill>
                  <a:schemeClr val="bg1"/>
                </a:solidFill>
              </a:rPr>
              <a:t> </a:t>
            </a:r>
            <a:r>
              <a:rPr lang="ru-RU" sz="2400" dirty="0" err="1">
                <a:solidFill>
                  <a:schemeClr val="bg1"/>
                </a:solidFill>
              </a:rPr>
              <a:t>Strategy</a:t>
            </a:r>
            <a:r>
              <a:rPr lang="ru-RU" sz="2400" dirty="0">
                <a:solidFill>
                  <a:schemeClr val="bg1"/>
                </a:solidFill>
              </a:rPr>
              <a:t>) - набор правил (техника) для выбора тех или иных вариантов блоков или архитектур. </a:t>
            </a:r>
          </a:p>
          <a:p>
            <a:pPr lvl="2">
              <a:lnSpc>
                <a:spcPct val="100000"/>
              </a:lnSpc>
              <a:spcBef>
                <a:spcPts val="0"/>
              </a:spcBef>
            </a:pPr>
            <a:r>
              <a:rPr lang="ru-RU" dirty="0">
                <a:solidFill>
                  <a:schemeClr val="bg1"/>
                </a:solidFill>
              </a:rPr>
              <a:t>То есть стратегия поиска – это метод оптимизации.</a:t>
            </a:r>
          </a:p>
          <a:p>
            <a:pPr lvl="1">
              <a:lnSpc>
                <a:spcPct val="100000"/>
              </a:lnSpc>
              <a:spcBef>
                <a:spcPts val="0"/>
              </a:spcBef>
            </a:pPr>
            <a:r>
              <a:rPr lang="ru-RU" dirty="0">
                <a:solidFill>
                  <a:schemeClr val="bg1"/>
                </a:solidFill>
              </a:rPr>
              <a:t>От выбора стратегии поиска может зависть число возможны комбинаций в пространстве поиска,</a:t>
            </a:r>
          </a:p>
          <a:p>
            <a:pPr lvl="1">
              <a:lnSpc>
                <a:spcPct val="100000"/>
              </a:lnSpc>
              <a:spcBef>
                <a:spcPts val="0"/>
              </a:spcBef>
            </a:pPr>
            <a:r>
              <a:rPr lang="ru-RU" dirty="0">
                <a:solidFill>
                  <a:schemeClr val="bg1"/>
                </a:solidFill>
              </a:rPr>
              <a:t>Как правило число комбинаций должно быть ограничено.     </a:t>
            </a:r>
          </a:p>
          <a:p>
            <a:pPr lvl="1">
              <a:lnSpc>
                <a:spcPct val="100000"/>
              </a:lnSpc>
              <a:spcBef>
                <a:spcPts val="0"/>
              </a:spcBef>
            </a:pPr>
            <a:r>
              <a:rPr lang="ru-RU" dirty="0">
                <a:solidFill>
                  <a:schemeClr val="bg1"/>
                </a:solidFill>
              </a:rPr>
              <a:t>Примеры стратегий:   </a:t>
            </a:r>
            <a:endParaRPr lang="en-US" dirty="0">
              <a:solidFill>
                <a:schemeClr val="bg1"/>
              </a:solidFill>
            </a:endParaRPr>
          </a:p>
          <a:p>
            <a:pPr lvl="2">
              <a:lnSpc>
                <a:spcPct val="100000"/>
              </a:lnSpc>
              <a:spcBef>
                <a:spcPts val="0"/>
              </a:spcBef>
            </a:pPr>
            <a:r>
              <a:rPr lang="ru-RU" sz="2400" dirty="0">
                <a:solidFill>
                  <a:schemeClr val="bg1"/>
                </a:solidFill>
              </a:rPr>
              <a:t>Генетические эволюционные алгоритмы; </a:t>
            </a:r>
            <a:endParaRPr lang="en-US" sz="2400" dirty="0">
              <a:solidFill>
                <a:schemeClr val="bg1"/>
              </a:solidFill>
            </a:endParaRPr>
          </a:p>
          <a:p>
            <a:pPr lvl="2">
              <a:lnSpc>
                <a:spcPct val="100000"/>
              </a:lnSpc>
              <a:spcBef>
                <a:spcPts val="0"/>
              </a:spcBef>
            </a:pPr>
            <a:r>
              <a:rPr lang="ru-RU" sz="2400" dirty="0">
                <a:solidFill>
                  <a:schemeClr val="bg1"/>
                </a:solidFill>
              </a:rPr>
              <a:t>Обучение с подкреплением; </a:t>
            </a:r>
            <a:endParaRPr lang="en-US" sz="2400" dirty="0">
              <a:solidFill>
                <a:schemeClr val="bg1"/>
              </a:solidFill>
            </a:endParaRPr>
          </a:p>
          <a:p>
            <a:pPr lvl="2">
              <a:lnSpc>
                <a:spcPct val="100000"/>
              </a:lnSpc>
              <a:spcBef>
                <a:spcPts val="0"/>
              </a:spcBef>
            </a:pPr>
            <a:r>
              <a:rPr lang="ru-RU" sz="2400" dirty="0">
                <a:solidFill>
                  <a:schemeClr val="bg1"/>
                </a:solidFill>
              </a:rPr>
              <a:t>Рекуррентное обучение с кодированием всех вариантов в категориальные вектора и составление их последовательностей.</a:t>
            </a:r>
          </a:p>
          <a:p>
            <a:pPr>
              <a:lnSpc>
                <a:spcPct val="100000"/>
              </a:lnSpc>
              <a:spcBef>
                <a:spcPts val="0"/>
              </a:spcBef>
            </a:pPr>
            <a:endParaRPr lang="ru-RU" sz="2000"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604000" y="4934973"/>
            <a:ext cx="5153660" cy="1656327"/>
          </a:xfrm>
          <a:prstGeom prst="rect">
            <a:avLst/>
          </a:prstGeom>
          <a:solidFill>
            <a:schemeClr val="bg1">
              <a:lumMod val="95000"/>
            </a:schemeClr>
          </a:solidFill>
        </p:spPr>
      </p:pic>
    </p:spTree>
    <p:extLst>
      <p:ext uri="{BB962C8B-B14F-4D97-AF65-F5344CB8AC3E}">
        <p14:creationId xmlns:p14="http://schemas.microsoft.com/office/powerpoint/2010/main" val="243345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364414"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600"/>
              </a:spcBef>
            </a:pPr>
            <a:r>
              <a:rPr lang="ru-RU" sz="2400" b="1" dirty="0">
                <a:solidFill>
                  <a:schemeClr val="bg1"/>
                </a:solidFill>
              </a:rPr>
              <a:t>Оценка качества модели </a:t>
            </a:r>
            <a:br>
              <a:rPr lang="ru-RU" sz="2400" b="1" dirty="0">
                <a:solidFill>
                  <a:schemeClr val="bg1"/>
                </a:solidFill>
              </a:rPr>
            </a:b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a:t>
            </a:r>
          </a:p>
          <a:p>
            <a:pPr lvl="1">
              <a:lnSpc>
                <a:spcPct val="100000"/>
              </a:lnSpc>
              <a:spcBef>
                <a:spcPts val="600"/>
              </a:spcBef>
            </a:pPr>
            <a:r>
              <a:rPr lang="ru-RU" dirty="0">
                <a:solidFill>
                  <a:schemeClr val="bg1"/>
                </a:solidFill>
              </a:rPr>
              <a:t>К архитектуре могут быть предъявлены совместно требования:</a:t>
            </a:r>
          </a:p>
          <a:p>
            <a:pPr lvl="2">
              <a:lnSpc>
                <a:spcPct val="100000"/>
              </a:lnSpc>
              <a:spcBef>
                <a:spcPts val="600"/>
              </a:spcBef>
            </a:pPr>
            <a:r>
              <a:rPr lang="ru-RU" sz="2400" dirty="0">
                <a:solidFill>
                  <a:schemeClr val="bg1"/>
                </a:solidFill>
              </a:rPr>
              <a:t>высокой точности,</a:t>
            </a:r>
          </a:p>
          <a:p>
            <a:pPr lvl="2">
              <a:lnSpc>
                <a:spcPct val="100000"/>
              </a:lnSpc>
              <a:spcBef>
                <a:spcPts val="600"/>
              </a:spcBef>
            </a:pPr>
            <a:r>
              <a:rPr lang="ru-RU" sz="2400" dirty="0">
                <a:solidFill>
                  <a:schemeClr val="bg1"/>
                </a:solidFill>
              </a:rPr>
              <a:t>оптимальной производительности для конкретной конфигурации оборудования или времени работы, </a:t>
            </a:r>
          </a:p>
          <a:p>
            <a:pPr lvl="2">
              <a:lnSpc>
                <a:spcPct val="100000"/>
              </a:lnSpc>
              <a:spcBef>
                <a:spcPts val="600"/>
              </a:spcBef>
            </a:pPr>
            <a:r>
              <a:rPr lang="ru-RU" sz="2400" dirty="0">
                <a:solidFill>
                  <a:schemeClr val="bg1"/>
                </a:solidFill>
              </a:rPr>
              <a:t>требования к занимаемому месту в памяти и другие требования.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5395577" y="4546601"/>
            <a:ext cx="6362083" cy="2044700"/>
          </a:xfrm>
          <a:prstGeom prst="rect">
            <a:avLst/>
          </a:prstGeom>
          <a:solidFill>
            <a:schemeClr val="bg1">
              <a:lumMod val="95000"/>
            </a:schemeClr>
          </a:solidFill>
        </p:spPr>
      </p:pic>
    </p:spTree>
    <p:extLst>
      <p:ext uri="{BB962C8B-B14F-4D97-AF65-F5344CB8AC3E}">
        <p14:creationId xmlns:p14="http://schemas.microsoft.com/office/powerpoint/2010/main" val="2475629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5575" y="948583"/>
            <a:ext cx="11731625" cy="573422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блока </a:t>
            </a:r>
            <a:r>
              <a:rPr lang="ru-RU" altLang="ru-RU" sz="2400" dirty="0" err="1">
                <a:solidFill>
                  <a:schemeClr val="bg1"/>
                </a:solidFill>
              </a:rPr>
              <a:t>MobileNet</a:t>
            </a:r>
            <a:r>
              <a:rPr lang="ru-RU" altLang="ru-RU" sz="2400" dirty="0">
                <a:solidFill>
                  <a:schemeClr val="bg1"/>
                </a:solidFill>
              </a:rPr>
              <a:t> V2:</a:t>
            </a:r>
          </a:p>
          <a:p>
            <a:pPr lvl="1" eaLnBrk="0" fontAlgn="base" hangingPunct="0">
              <a:lnSpc>
                <a:spcPct val="100000"/>
              </a:lnSpc>
              <a:spcBef>
                <a:spcPct val="0"/>
              </a:spcBef>
              <a:spcAft>
                <a:spcPct val="0"/>
              </a:spcAft>
            </a:pPr>
            <a:r>
              <a:rPr lang="ru-RU" altLang="ru-RU" dirty="0">
                <a:solidFill>
                  <a:schemeClr val="bg1"/>
                </a:solidFill>
              </a:rPr>
              <a:t>1 этап - расширение (t – фактор расширения) </a:t>
            </a:r>
          </a:p>
          <a:p>
            <a:pPr lvl="1" eaLnBrk="0" fontAlgn="base" hangingPunct="0">
              <a:lnSpc>
                <a:spcPct val="100000"/>
              </a:lnSpc>
              <a:spcBef>
                <a:spcPct val="0"/>
              </a:spcBef>
              <a:spcAft>
                <a:spcPct val="0"/>
              </a:spcAft>
            </a:pPr>
            <a:r>
              <a:rPr lang="ru-RU" altLang="ru-RU" dirty="0">
                <a:solidFill>
                  <a:schemeClr val="bg1"/>
                </a:solidFill>
              </a:rPr>
              <a:t>2 этап – </a:t>
            </a:r>
            <a:r>
              <a:rPr lang="en-US" altLang="ru-RU" dirty="0" smtClean="0">
                <a:solidFill>
                  <a:schemeClr val="bg1"/>
                </a:solidFill>
              </a:rPr>
              <a:t>D</a:t>
            </a:r>
            <a:r>
              <a:rPr lang="ru-RU" altLang="ru-RU" dirty="0" err="1" smtClean="0">
                <a:solidFill>
                  <a:schemeClr val="bg1"/>
                </a:solidFill>
              </a:rPr>
              <a:t>ep</a:t>
            </a:r>
            <a:r>
              <a:rPr lang="en-US" altLang="ru-RU" dirty="0" err="1">
                <a:solidFill>
                  <a:schemeClr val="bg1"/>
                </a:solidFill>
              </a:rPr>
              <a:t>th</a:t>
            </a:r>
            <a:r>
              <a:rPr lang="ru-RU" altLang="ru-RU" dirty="0">
                <a:solidFill>
                  <a:schemeClr val="bg1"/>
                </a:solidFill>
              </a:rPr>
              <a:t> </a:t>
            </a:r>
            <a:r>
              <a:rPr lang="en-US" altLang="ru-RU" dirty="0">
                <a:solidFill>
                  <a:schemeClr val="bg1"/>
                </a:solidFill>
              </a:rPr>
              <a:t>W</a:t>
            </a:r>
            <a:r>
              <a:rPr lang="ru-RU" altLang="ru-RU" dirty="0" err="1">
                <a:solidFill>
                  <a:schemeClr val="bg1"/>
                </a:solidFill>
              </a:rPr>
              <a:t>ise</a:t>
            </a:r>
            <a:r>
              <a:rPr lang="ru-RU" altLang="ru-RU" dirty="0">
                <a:solidFill>
                  <a:schemeClr val="bg1"/>
                </a:solidFill>
              </a:rPr>
              <a:t> свертка</a:t>
            </a:r>
            <a:r>
              <a:rPr lang="en-US" altLang="ru-RU" dirty="0">
                <a:solidFill>
                  <a:schemeClr val="bg1"/>
                </a:solidFill>
              </a:rPr>
              <a:t> c </a:t>
            </a:r>
            <a:r>
              <a:rPr lang="ru-RU" altLang="ru-RU" dirty="0">
                <a:solidFill>
                  <a:schemeClr val="bg1"/>
                </a:solidFill>
              </a:rPr>
              <a:t>шагом </a:t>
            </a:r>
            <a:r>
              <a:rPr lang="en-US" altLang="ru-RU" dirty="0">
                <a:solidFill>
                  <a:schemeClr val="bg1"/>
                </a:solidFill>
              </a:rPr>
              <a:t>(stride)</a:t>
            </a:r>
            <a:r>
              <a:rPr lang="ru-RU" altLang="ru-RU" dirty="0">
                <a:solidFill>
                  <a:schemeClr val="bg1"/>
                </a:solidFill>
              </a:rPr>
              <a:t>.</a:t>
            </a:r>
          </a:p>
          <a:p>
            <a:pPr lvl="1" eaLnBrk="0" fontAlgn="base" hangingPunct="0">
              <a:lnSpc>
                <a:spcPct val="100000"/>
              </a:lnSpc>
              <a:spcBef>
                <a:spcPct val="0"/>
              </a:spcBef>
              <a:spcAft>
                <a:spcPct val="0"/>
              </a:spcAft>
            </a:pPr>
            <a:r>
              <a:rPr lang="ru-RU" altLang="ru-RU" dirty="0">
                <a:solidFill>
                  <a:schemeClr val="bg1"/>
                </a:solidFill>
              </a:rPr>
              <a:t>3 </a:t>
            </a:r>
            <a:r>
              <a:rPr lang="ru-RU" altLang="ru-RU" dirty="0" err="1">
                <a:solidFill>
                  <a:schemeClr val="bg1"/>
                </a:solidFill>
              </a:rPr>
              <a:t>stage</a:t>
            </a:r>
            <a:r>
              <a:rPr lang="ru-RU" altLang="ru-RU" dirty="0">
                <a:solidFill>
                  <a:schemeClr val="bg1"/>
                </a:solidFill>
              </a:rPr>
              <a:t> – слой проекции (</a:t>
            </a:r>
            <a:r>
              <a:rPr lang="ru-RU" altLang="ru-RU" dirty="0" err="1">
                <a:solidFill>
                  <a:schemeClr val="bg1"/>
                </a:solidFill>
              </a:rPr>
              <a:t>bottleneck</a:t>
            </a:r>
            <a:r>
              <a:rPr lang="ru-RU" altLang="ru-RU" dirty="0">
                <a:solidFill>
                  <a:schemeClr val="bg1"/>
                </a:solidFill>
              </a:rPr>
              <a:t> слой) – снижение числа карт признаков</a:t>
            </a:r>
            <a:br>
              <a:rPr lang="ru-RU" altLang="ru-RU" dirty="0">
                <a:solidFill>
                  <a:schemeClr val="bg1"/>
                </a:solidFill>
              </a:rPr>
            </a:br>
            <a:r>
              <a:rPr lang="ru-RU" altLang="ru-RU" dirty="0">
                <a:solidFill>
                  <a:schemeClr val="bg1"/>
                </a:solidFill>
              </a:rPr>
              <a:t> до необходимого.</a:t>
            </a:r>
          </a:p>
          <a:p>
            <a:pPr lvl="2" eaLnBrk="0" fontAlgn="base" hangingPunct="0">
              <a:lnSpc>
                <a:spcPct val="100000"/>
              </a:lnSpc>
              <a:spcBef>
                <a:spcPct val="0"/>
              </a:spcBef>
              <a:spcAft>
                <a:spcPct val="0"/>
              </a:spcAft>
            </a:pPr>
            <a:r>
              <a:rPr lang="ru-RU" altLang="ru-RU" sz="2400" b="1" dirty="0">
                <a:solidFill>
                  <a:schemeClr val="bg1"/>
                </a:solidFill>
              </a:rPr>
              <a:t>Предполагается, что сжатие произойдет без потери информации.</a:t>
            </a:r>
          </a:p>
          <a:p>
            <a:pPr lvl="2" eaLnBrk="0" fontAlgn="base" hangingPunct="0">
              <a:lnSpc>
                <a:spcPct val="100000"/>
              </a:lnSpc>
              <a:spcBef>
                <a:spcPct val="0"/>
              </a:spcBef>
              <a:spcAft>
                <a:spcPct val="0"/>
              </a:spcAft>
            </a:pPr>
            <a:r>
              <a:rPr lang="ru-RU" altLang="ru-RU" sz="2400" u="sng" dirty="0">
                <a:solidFill>
                  <a:schemeClr val="bg1"/>
                </a:solidFill>
              </a:rPr>
              <a:t>Сеть сама должна научиться расширять и сжимать карты признаков без потерь.</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7" name="Рисунок 16"/>
          <p:cNvPicPr>
            <a:picLocks noChangeAspect="1"/>
          </p:cNvPicPr>
          <p:nvPr/>
        </p:nvPicPr>
        <p:blipFill rotWithShape="1">
          <a:blip r:embed="rId2"/>
          <a:srcRect t="-7309" b="1"/>
          <a:stretch/>
        </p:blipFill>
        <p:spPr>
          <a:xfrm>
            <a:off x="2314642" y="3602888"/>
            <a:ext cx="7896672" cy="3069984"/>
          </a:xfrm>
          <a:prstGeom prst="rect">
            <a:avLst/>
          </a:prstGeom>
          <a:solidFill>
            <a:schemeClr val="bg1">
              <a:lumMod val="95000"/>
            </a:schemeClr>
          </a:solidFill>
        </p:spPr>
      </p:pic>
      <p:sp>
        <p:nvSpPr>
          <p:cNvPr id="10" name="Прямоугольник 9"/>
          <p:cNvSpPr/>
          <p:nvPr/>
        </p:nvSpPr>
        <p:spPr>
          <a:xfrm>
            <a:off x="4769927" y="3554118"/>
            <a:ext cx="2849370" cy="369332"/>
          </a:xfrm>
          <a:prstGeom prst="rect">
            <a:avLst/>
          </a:prstGeom>
        </p:spPr>
        <p:txBody>
          <a:bodyPr wrap="none">
            <a:spAutoFit/>
          </a:bodyPr>
          <a:lstStyle/>
          <a:p>
            <a:r>
              <a:rPr lang="en-US" dirty="0">
                <a:solidFill>
                  <a:srgbClr val="000000"/>
                </a:solidFill>
                <a:latin typeface="Verdana" panose="020B0604030504040204" pitchFamily="34" charset="0"/>
              </a:rPr>
              <a:t>Inverted residual block</a:t>
            </a:r>
            <a:endParaRPr lang="ru-RU" dirty="0"/>
          </a:p>
        </p:txBody>
      </p:sp>
      <p:pic>
        <p:nvPicPr>
          <p:cNvPr id="13" name="Рисунок 12"/>
          <p:cNvPicPr>
            <a:picLocks noChangeAspect="1"/>
          </p:cNvPicPr>
          <p:nvPr/>
        </p:nvPicPr>
        <p:blipFill rotWithShape="1">
          <a:blip r:embed="rId3"/>
          <a:srcRect r="77389"/>
          <a:stretch/>
        </p:blipFill>
        <p:spPr>
          <a:xfrm>
            <a:off x="137955" y="3794539"/>
            <a:ext cx="1898090" cy="2878333"/>
          </a:xfrm>
          <a:prstGeom prst="rect">
            <a:avLst/>
          </a:prstGeom>
          <a:solidFill>
            <a:schemeClr val="bg1">
              <a:lumMod val="95000"/>
            </a:schemeClr>
          </a:solidFill>
        </p:spPr>
      </p:pic>
    </p:spTree>
    <p:extLst>
      <p:ext uri="{BB962C8B-B14F-4D97-AF65-F5344CB8AC3E}">
        <p14:creationId xmlns:p14="http://schemas.microsoft.com/office/powerpoint/2010/main" val="3181587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160339"/>
            <a:ext cx="11277329" cy="807402"/>
          </a:xfrm>
        </p:spPr>
        <p:txBody>
          <a:bodyPr>
            <a:normAutofit/>
          </a:bodyPr>
          <a:lstStyle/>
          <a:p>
            <a:pPr algn="ctr"/>
            <a:r>
              <a:rPr lang="ru-RU" sz="4800" b="1" dirty="0">
                <a:solidFill>
                  <a:schemeClr val="bg1"/>
                </a:solidFill>
                <a:latin typeface="+mn-lt"/>
              </a:rPr>
              <a:t>Автопоиск архитектур. </a:t>
            </a:r>
            <a:r>
              <a:rPr lang="en-US" sz="4800" b="1" dirty="0">
                <a:solidFill>
                  <a:schemeClr val="bg1"/>
                </a:solidFill>
                <a:latin typeface="+mn-lt"/>
              </a:rPr>
              <a:t>NAS 2017</a:t>
            </a:r>
            <a:endParaRPr lang="ru-RU" sz="4800" b="1" dirty="0">
              <a:solidFill>
                <a:schemeClr val="bg1"/>
              </a:solidFill>
              <a:latin typeface="+mn-lt"/>
            </a:endParaRPr>
          </a:p>
        </p:txBody>
      </p:sp>
      <p:sp>
        <p:nvSpPr>
          <p:cNvPr id="3" name="Объект 2"/>
          <p:cNvSpPr>
            <a:spLocks noGrp="1"/>
          </p:cNvSpPr>
          <p:nvPr>
            <p:ph idx="1"/>
          </p:nvPr>
        </p:nvSpPr>
        <p:spPr>
          <a:xfrm>
            <a:off x="57150" y="899160"/>
            <a:ext cx="11700510" cy="5867400"/>
          </a:xfrm>
        </p:spPr>
        <p:txBody>
          <a:bodyPr>
            <a:noAutofit/>
          </a:bodyPr>
          <a:lstStyle/>
          <a:p>
            <a:pPr>
              <a:lnSpc>
                <a:spcPct val="100000"/>
              </a:lnSpc>
              <a:spcBef>
                <a:spcPts val="0"/>
              </a:spcBef>
            </a:pPr>
            <a:r>
              <a:rPr lang="ru-RU" sz="2400" b="1" dirty="0">
                <a:solidFill>
                  <a:schemeClr val="bg1"/>
                </a:solidFill>
              </a:rPr>
              <a:t>Оценка качества модели </a:t>
            </a:r>
            <a:r>
              <a:rPr lang="ru-RU" sz="2400" dirty="0">
                <a:solidFill>
                  <a:schemeClr val="bg1"/>
                </a:solidFill>
              </a:rPr>
              <a:t>(</a:t>
            </a:r>
            <a:r>
              <a:rPr lang="ru-RU" sz="2400" dirty="0" err="1">
                <a:solidFill>
                  <a:schemeClr val="bg1"/>
                </a:solidFill>
              </a:rPr>
              <a:t>Performance</a:t>
            </a:r>
            <a:r>
              <a:rPr lang="ru-RU" sz="2400" dirty="0">
                <a:solidFill>
                  <a:schemeClr val="bg1"/>
                </a:solidFill>
              </a:rPr>
              <a:t> </a:t>
            </a:r>
            <a:r>
              <a:rPr lang="ru-RU" sz="2400" dirty="0" err="1">
                <a:solidFill>
                  <a:schemeClr val="bg1"/>
                </a:solidFill>
              </a:rPr>
              <a:t>Estimation</a:t>
            </a:r>
            <a:r>
              <a:rPr lang="ru-RU" sz="2400" dirty="0">
                <a:solidFill>
                  <a:schemeClr val="bg1"/>
                </a:solidFill>
              </a:rPr>
              <a:t> </a:t>
            </a:r>
            <a:r>
              <a:rPr lang="ru-RU" sz="2400" dirty="0" err="1">
                <a:solidFill>
                  <a:schemeClr val="bg1"/>
                </a:solidFill>
              </a:rPr>
              <a:t>Strategy</a:t>
            </a:r>
            <a:r>
              <a:rPr lang="en-US" sz="2400" dirty="0">
                <a:solidFill>
                  <a:schemeClr val="bg1"/>
                </a:solidFill>
              </a:rPr>
              <a:t>, Candidate Evaluation Method</a:t>
            </a:r>
            <a:r>
              <a:rPr lang="ru-RU" sz="2400" dirty="0">
                <a:solidFill>
                  <a:schemeClr val="bg1"/>
                </a:solidFill>
              </a:rPr>
              <a:t>) – метод допустимо быстрой и валидной сортировки результатов поиска.</a:t>
            </a:r>
          </a:p>
          <a:p>
            <a:pPr lvl="1">
              <a:lnSpc>
                <a:spcPct val="100000"/>
              </a:lnSpc>
              <a:spcBef>
                <a:spcPts val="300"/>
              </a:spcBef>
            </a:pPr>
            <a:r>
              <a:rPr lang="ru-RU" b="1" dirty="0">
                <a:solidFill>
                  <a:schemeClr val="bg1"/>
                </a:solidFill>
              </a:rPr>
              <a:t>Примеры методов ускорения оценки качества</a:t>
            </a:r>
            <a:r>
              <a:rPr lang="ru-RU" dirty="0">
                <a:solidFill>
                  <a:schemeClr val="bg1"/>
                </a:solidFill>
              </a:rPr>
              <a:t>:    </a:t>
            </a:r>
          </a:p>
          <a:p>
            <a:pPr lvl="2">
              <a:lnSpc>
                <a:spcPct val="100000"/>
              </a:lnSpc>
              <a:spcBef>
                <a:spcPts val="300"/>
              </a:spcBef>
            </a:pPr>
            <a:r>
              <a:rPr lang="ru-RU" sz="2200" dirty="0">
                <a:solidFill>
                  <a:schemeClr val="bg1"/>
                </a:solidFill>
              </a:rPr>
              <a:t>Сокращение тренировочной выборки; </a:t>
            </a:r>
          </a:p>
          <a:p>
            <a:pPr lvl="2">
              <a:lnSpc>
                <a:spcPct val="100000"/>
              </a:lnSpc>
              <a:spcBef>
                <a:spcPts val="300"/>
              </a:spcBef>
            </a:pPr>
            <a:r>
              <a:rPr lang="ru-RU" sz="2200" dirty="0">
                <a:solidFill>
                  <a:schemeClr val="bg1"/>
                </a:solidFill>
              </a:rPr>
              <a:t>Испытания всех моделей с пониженным числом параметров (например, можно снизить число карт в 2 раза для каждой исследуемой модели);        </a:t>
            </a:r>
          </a:p>
          <a:p>
            <a:pPr lvl="2">
              <a:lnSpc>
                <a:spcPct val="100000"/>
              </a:lnSpc>
              <a:spcBef>
                <a:spcPts val="300"/>
              </a:spcBef>
            </a:pPr>
            <a:r>
              <a:rPr lang="ru-RU" sz="2200" dirty="0">
                <a:solidFill>
                  <a:schemeClr val="bg1"/>
                </a:solidFill>
              </a:rPr>
              <a:t>Супер-ранняя остановка обучения моделей и экстраполяция результатов;</a:t>
            </a:r>
          </a:p>
          <a:p>
            <a:pPr lvl="2">
              <a:lnSpc>
                <a:spcPct val="100000"/>
              </a:lnSpc>
              <a:spcBef>
                <a:spcPts val="300"/>
              </a:spcBef>
            </a:pPr>
            <a:r>
              <a:rPr lang="ru-RU" sz="2200" dirty="0">
                <a:solidFill>
                  <a:schemeClr val="bg1"/>
                </a:solidFill>
              </a:rPr>
              <a:t>Инициализация весовых параметров новых вариантов архитектур  весовыми параметрами предыдущих вариантов (сокращает число эпох тренировки сети);        </a:t>
            </a:r>
          </a:p>
          <a:p>
            <a:pPr lvl="2">
              <a:lnSpc>
                <a:spcPct val="100000"/>
              </a:lnSpc>
              <a:spcBef>
                <a:spcPts val="300"/>
              </a:spcBef>
            </a:pPr>
            <a:r>
              <a:rPr lang="ru-RU" sz="2200" dirty="0">
                <a:solidFill>
                  <a:schemeClr val="bg1"/>
                </a:solidFill>
              </a:rPr>
              <a:t>Обучение единой модели, включающей все варианты и использование комбинаций ее составляющих в качестве новых </a:t>
            </a:r>
            <a:r>
              <a:rPr lang="ru-RU" sz="2200" dirty="0" err="1">
                <a:solidFill>
                  <a:schemeClr val="bg1"/>
                </a:solidFill>
              </a:rPr>
              <a:t>предобученных</a:t>
            </a:r>
            <a:r>
              <a:rPr lang="ru-RU" sz="2200" dirty="0">
                <a:solidFill>
                  <a:schemeClr val="bg1"/>
                </a:solidFill>
              </a:rPr>
              <a:t> моделей.</a:t>
            </a:r>
          </a:p>
          <a:p>
            <a:pPr lvl="3">
              <a:lnSpc>
                <a:spcPct val="100000"/>
              </a:lnSpc>
              <a:spcBef>
                <a:spcPts val="300"/>
              </a:spcBef>
            </a:pPr>
            <a:r>
              <a:rPr lang="ru-RU" sz="2200" dirty="0">
                <a:solidFill>
                  <a:schemeClr val="bg1"/>
                </a:solidFill>
              </a:rPr>
              <a:t>Все описанные подходы к упрощения процесса выбора архитектуры приводят к смещению конечного результата, однако могут быть использованы для ранжирования вариантов.</a:t>
            </a:r>
          </a:p>
          <a:p>
            <a:pPr lvl="3">
              <a:lnSpc>
                <a:spcPct val="100000"/>
              </a:lnSpc>
              <a:spcBef>
                <a:spcPts val="300"/>
              </a:spcBef>
            </a:pPr>
            <a:r>
              <a:rPr lang="ru-RU" sz="2200" dirty="0">
                <a:solidFill>
                  <a:schemeClr val="bg1"/>
                </a:solidFill>
              </a:rPr>
              <a:t>После выбора итоговой архитектуры - она должна быть </a:t>
            </a:r>
            <a:r>
              <a:rPr lang="ru-RU" sz="2200" dirty="0" err="1">
                <a:solidFill>
                  <a:schemeClr val="bg1"/>
                </a:solidFill>
              </a:rPr>
              <a:t>дообучена</a:t>
            </a:r>
            <a:r>
              <a:rPr lang="ru-RU" sz="2200" dirty="0">
                <a:solidFill>
                  <a:schemeClr val="bg1"/>
                </a:solidFill>
              </a:rPr>
              <a:t>.</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66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48343" y="991312"/>
                <a:ext cx="8789291"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Блоки  </a:t>
                </a:r>
                <a:r>
                  <a:rPr lang="ru-RU" altLang="ru-RU" sz="2400" dirty="0" err="1">
                    <a:solidFill>
                      <a:schemeClr val="bg1"/>
                    </a:solidFill>
                  </a:rPr>
                  <a:t>MobileNet</a:t>
                </a:r>
                <a:r>
                  <a:rPr lang="ru-RU" altLang="ru-RU" sz="2400" dirty="0">
                    <a:solidFill>
                      <a:schemeClr val="bg1"/>
                    </a:solidFill>
                  </a:rPr>
                  <a:t> V3 – это оптимизация блоков </a:t>
                </a:r>
                <a:r>
                  <a:rPr lang="en-US" altLang="ru-RU" sz="2400" dirty="0" err="1">
                    <a:solidFill>
                      <a:schemeClr val="bg1"/>
                    </a:solidFill>
                  </a:rPr>
                  <a:t>MBNet</a:t>
                </a:r>
                <a:r>
                  <a:rPr lang="en-US" altLang="ru-RU" sz="2400" dirty="0">
                    <a:solidFill>
                      <a:schemeClr val="bg1"/>
                    </a:solidFill>
                  </a:rPr>
                  <a:t> V2</a:t>
                </a:r>
                <a:r>
                  <a:rPr lang="ru-RU" altLang="ru-RU" sz="2400" dirty="0">
                    <a:solidFill>
                      <a:schemeClr val="bg1"/>
                    </a:solidFill>
                  </a:rPr>
                  <a:t>:</a:t>
                </a:r>
                <a:br>
                  <a:rPr lang="ru-RU" altLang="ru-RU" sz="2400" dirty="0">
                    <a:solidFill>
                      <a:schemeClr val="bg1"/>
                    </a:solidFill>
                  </a:rPr>
                </a:br>
                <a:r>
                  <a:rPr lang="ru-RU" altLang="ru-RU" sz="2400" dirty="0">
                    <a:solidFill>
                      <a:schemeClr val="bg1"/>
                    </a:solidFill>
                  </a:rPr>
                  <a:t>С использованием NAS для оптимизации структуры блока</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Основные изменения по сравнению с  MobileNetV2:</a:t>
                </a:r>
              </a:p>
              <a:p>
                <a:pPr eaLnBrk="0" fontAlgn="base" hangingPunct="0">
                  <a:lnSpc>
                    <a:spcPct val="100000"/>
                  </a:lnSpc>
                  <a:spcBef>
                    <a:spcPct val="0"/>
                  </a:spcBef>
                  <a:spcAft>
                    <a:spcPct val="0"/>
                  </a:spcAft>
                </a:pPr>
                <a:r>
                  <a:rPr lang="ru-RU" altLang="ru-RU" sz="2200" dirty="0">
                    <a:solidFill>
                      <a:schemeClr val="bg1"/>
                    </a:solidFill>
                  </a:rPr>
                  <a:t> использование аппроксимации </a:t>
                </a:r>
                <a:r>
                  <a:rPr lang="ru-RU" altLang="ru-RU" sz="2200" dirty="0" err="1">
                    <a:solidFill>
                      <a:schemeClr val="bg1"/>
                    </a:solidFill>
                  </a:rPr>
                  <a:t>сигмоида</a:t>
                </a:r>
                <a:r>
                  <a:rPr lang="ru-RU" altLang="ru-RU" sz="2200" dirty="0">
                    <a:solidFill>
                      <a:schemeClr val="bg1"/>
                    </a:solidFill>
                  </a:rPr>
                  <a:t> и ReLU6 при помощи </a:t>
                </a:r>
                <a:br>
                  <a:rPr lang="ru-RU" altLang="ru-RU" sz="2200" dirty="0">
                    <a:solidFill>
                      <a:schemeClr val="bg1"/>
                    </a:solidFill>
                  </a:rPr>
                </a:br>
                <a:r>
                  <a:rPr lang="ru-RU" altLang="ru-RU" sz="2200" dirty="0" err="1">
                    <a:solidFill>
                      <a:schemeClr val="bg1"/>
                    </a:solidFill>
                  </a:rPr>
                  <a:t>Hard-Swish</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 </a:t>
                </a: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m:rPr>
                            <m:sty m:val="p"/>
                          </m:rPr>
                          <a:rPr lang="en-US" altLang="ru-RU" sz="2200" i="1" dirty="0">
                            <a:solidFill>
                              <a:schemeClr val="bg1"/>
                            </a:solidFill>
                            <a:latin typeface="Cambria Math" panose="02040503050406030204" pitchFamily="18" charset="0"/>
                          </a:rPr>
                          <m:t>h</m:t>
                        </m:r>
                      </m:e>
                      <m:sub>
                        <m:r>
                          <a:rPr lang="en-US" altLang="ru-RU" sz="2200" b="0" i="1" dirty="0" smtClean="0">
                            <a:solidFill>
                              <a:schemeClr val="bg1"/>
                            </a:solidFill>
                            <a:latin typeface="Cambria Math" panose="02040503050406030204" pitchFamily="18" charset="0"/>
                          </a:rPr>
                          <m:t>𝑠𝑤𝑖𝑠h</m:t>
                        </m:r>
                      </m:sub>
                    </m:sSub>
                    <m:d>
                      <m:dPr>
                        <m:ctrlPr>
                          <a:rPr lang="ru-RU" altLang="ru-RU" sz="2200" b="0" i="1" dirty="0" smtClean="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e>
                    </m:d>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r>
                          <a:rPr lang="ru-RU" altLang="ru-RU" sz="2200" i="1" dirty="0">
                            <a:solidFill>
                              <a:schemeClr val="bg1"/>
                            </a:solidFill>
                            <a:latin typeface="Cambria Math" panose="02040503050406030204" pitchFamily="18" charset="0"/>
                          </a:rPr>
                          <m:t>𝑅𝑒𝐿𝑈</m:t>
                        </m:r>
                        <m:r>
                          <a:rPr lang="ru-RU" altLang="ru-RU" sz="2200" i="1" dirty="0">
                            <a:solidFill>
                              <a:schemeClr val="bg1"/>
                            </a:solidFill>
                            <a:latin typeface="Cambria Math" panose="02040503050406030204" pitchFamily="18" charset="0"/>
                          </a:rPr>
                          <m:t>6</m:t>
                        </m:r>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𝑥</m:t>
                            </m:r>
                            <m:r>
                              <a:rPr lang="ru-RU" altLang="ru-RU" sz="2200" i="1" dirty="0">
                                <a:solidFill>
                                  <a:schemeClr val="bg1"/>
                                </a:solidFill>
                                <a:latin typeface="Cambria Math" panose="02040503050406030204" pitchFamily="18" charset="0"/>
                              </a:rPr>
                              <m:t>+3</m:t>
                            </m:r>
                          </m:e>
                        </m:d>
                      </m:num>
                      <m:den>
                        <m:r>
                          <a:rPr lang="ru-RU" altLang="ru-RU" sz="2200" i="1" dirty="0">
                            <a:solidFill>
                              <a:schemeClr val="bg1"/>
                            </a:solidFill>
                            <a:latin typeface="Cambria Math" panose="02040503050406030204" pitchFamily="18" charset="0"/>
                          </a:rPr>
                          <m:t>6</m:t>
                        </m:r>
                      </m:den>
                    </m:f>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 </m:t>
                    </m:r>
                    <m:r>
                      <a:rPr lang="ru-RU" altLang="ru-RU" sz="2200" i="1" dirty="0" smtClean="0">
                        <a:solidFill>
                          <a:schemeClr val="bg1"/>
                        </a:solidFill>
                        <a:latin typeface="Cambria Math" panose="02040503050406030204" pitchFamily="18" charset="0"/>
                      </a:rPr>
                      <m:t>h𝑎𝑟𝑑</m:t>
                    </m:r>
                    <m:r>
                      <a:rPr lang="ru-RU" altLang="ru-RU" sz="2200" i="1" dirty="0" smtClean="0">
                        <a:solidFill>
                          <a:schemeClr val="bg1"/>
                        </a:solidFill>
                        <a:latin typeface="Cambria Math" panose="02040503050406030204" pitchFamily="18" charset="0"/>
                      </a:rPr>
                      <m:t>−</m:t>
                    </m:r>
                    <m:r>
                      <a:rPr lang="ru-RU" altLang="ru-RU" sz="2200" i="1" dirty="0" smtClean="0">
                        <a:solidFill>
                          <a:schemeClr val="bg1"/>
                        </a:solidFill>
                        <a:latin typeface="Cambria Math" panose="02040503050406030204" pitchFamily="18" charset="0"/>
                      </a:rPr>
                      <m:t>𝜎</m:t>
                    </m:r>
                    <m:r>
                      <a:rPr lang="ru-RU" altLang="ru-RU" sz="2200" i="1" dirty="0" smtClean="0">
                        <a:solidFill>
                          <a:schemeClr val="bg1"/>
                        </a:solidFill>
                        <a:latin typeface="Cambria Math" panose="02040503050406030204" pitchFamily="18" charset="0"/>
                      </a:rPr>
                      <m:t>=</m:t>
                    </m:r>
                    <m:f>
                      <m:fPr>
                        <m:ctrlPr>
                          <a:rPr lang="ru-RU" altLang="ru-RU" sz="2200" i="1" dirty="0" smtClean="0">
                            <a:solidFill>
                              <a:schemeClr val="bg1"/>
                            </a:solidFill>
                            <a:latin typeface="Cambria Math" panose="02040503050406030204" pitchFamily="18" charset="0"/>
                          </a:rPr>
                        </m:ctrlPr>
                      </m:fPr>
                      <m:num>
                        <m:r>
                          <a:rPr lang="ru-RU" altLang="ru-RU" sz="2200" i="1" dirty="0" smtClean="0">
                            <a:solidFill>
                              <a:schemeClr val="bg1"/>
                            </a:solidFill>
                            <a:latin typeface="Cambria Math" panose="02040503050406030204" pitchFamily="18" charset="0"/>
                          </a:rPr>
                          <m:t>𝑅𝑒𝐿𝑈</m:t>
                        </m:r>
                        <m:r>
                          <a:rPr lang="ru-RU" altLang="ru-RU" sz="2200" i="1" dirty="0" smtClean="0">
                            <a:solidFill>
                              <a:schemeClr val="bg1"/>
                            </a:solidFill>
                            <a:latin typeface="Cambria Math" panose="02040503050406030204" pitchFamily="18" charset="0"/>
                          </a:rPr>
                          <m:t>6</m:t>
                        </m:r>
                        <m:d>
                          <m:dPr>
                            <m:ctrlPr>
                              <a:rPr lang="ru-RU" altLang="ru-RU" sz="2200" i="1" dirty="0" smtClean="0">
                                <a:solidFill>
                                  <a:schemeClr val="bg1"/>
                                </a:solidFill>
                                <a:latin typeface="Cambria Math" panose="02040503050406030204" pitchFamily="18" charset="0"/>
                              </a:rPr>
                            </m:ctrlPr>
                          </m:dPr>
                          <m:e>
                            <m:r>
                              <a:rPr lang="ru-RU" altLang="ru-RU" sz="2200" i="1" dirty="0" smtClean="0">
                                <a:solidFill>
                                  <a:schemeClr val="bg1"/>
                                </a:solidFill>
                                <a:latin typeface="Cambria Math" panose="02040503050406030204" pitchFamily="18" charset="0"/>
                              </a:rPr>
                              <m:t>𝑥</m:t>
                            </m:r>
                            <m:r>
                              <a:rPr lang="ru-RU" altLang="ru-RU" sz="2200" i="1" dirty="0" smtClean="0">
                                <a:solidFill>
                                  <a:schemeClr val="bg1"/>
                                </a:solidFill>
                                <a:latin typeface="Cambria Math" panose="02040503050406030204" pitchFamily="18" charset="0"/>
                              </a:rPr>
                              <m:t>+3</m:t>
                            </m:r>
                          </m:e>
                        </m:d>
                      </m:num>
                      <m:den>
                        <m:r>
                          <a:rPr lang="ru-RU" altLang="ru-RU" sz="2200" i="1" dirty="0" smtClean="0">
                            <a:solidFill>
                              <a:schemeClr val="bg1"/>
                            </a:solidFill>
                            <a:latin typeface="Cambria Math" panose="02040503050406030204" pitchFamily="18" charset="0"/>
                          </a:rPr>
                          <m:t>6</m:t>
                        </m:r>
                      </m:den>
                    </m:f>
                  </m:oMath>
                </a14:m>
                <a:endParaRPr lang="ru-RU"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В первой части слоев оставлен обычный </a:t>
                </a:r>
                <a:r>
                  <a:rPr lang="ru-RU" altLang="ru-RU" sz="2200" dirty="0" err="1">
                    <a:solidFill>
                      <a:schemeClr val="bg1"/>
                    </a:solidFill>
                  </a:rPr>
                  <a:t>ReLU</a:t>
                </a:r>
                <a:r>
                  <a:rPr lang="ru-RU" altLang="ru-RU" sz="2200" dirty="0">
                    <a:solidFill>
                      <a:schemeClr val="bg1"/>
                    </a:solidFill>
                  </a:rPr>
                  <a:t>. </a:t>
                </a:r>
              </a:p>
              <a:p>
                <a:pPr eaLnBrk="0" fontAlgn="base" hangingPunct="0">
                  <a:lnSpc>
                    <a:spcPct val="100000"/>
                  </a:lnSpc>
                  <a:spcBef>
                    <a:spcPct val="0"/>
                  </a:spcBef>
                  <a:spcAft>
                    <a:spcPct val="0"/>
                  </a:spcAft>
                </a:pPr>
                <a:r>
                  <a:rPr lang="ru-RU" altLang="ru-RU" sz="2200" dirty="0">
                    <a:solidFill>
                      <a:schemeClr val="bg1"/>
                    </a:solidFill>
                  </a:rPr>
                  <a:t>Модули </a:t>
                </a:r>
                <a:r>
                  <a:rPr lang="ru-RU" altLang="ru-RU" sz="2200" dirty="0" err="1">
                    <a:solidFill>
                      <a:schemeClr val="bg1"/>
                    </a:solidFill>
                  </a:rPr>
                  <a:t>squeeze-and-excitation</a:t>
                </a:r>
                <a:r>
                  <a:rPr lang="ru-RU" altLang="ru-RU" sz="2200" dirty="0">
                    <a:solidFill>
                      <a:schemeClr val="bg1"/>
                    </a:solidFill>
                  </a:rPr>
                  <a:t> (SE) снижают число каналов в 3 или 4 раза.</a:t>
                </a:r>
              </a:p>
              <a:p>
                <a:pPr eaLnBrk="0" fontAlgn="base" hangingPunct="0">
                  <a:lnSpc>
                    <a:spcPct val="100000"/>
                  </a:lnSpc>
                  <a:spcBef>
                    <a:spcPct val="0"/>
                  </a:spcBef>
                  <a:spcAft>
                    <a:spcPct val="0"/>
                  </a:spcAft>
                </a:pPr>
                <a:r>
                  <a:rPr lang="ru-RU" altLang="ru-RU" sz="2200" dirty="0">
                    <a:solidFill>
                      <a:schemeClr val="bg1"/>
                    </a:solidFill>
                  </a:rPr>
                  <a:t>Отказ от </a:t>
                </a:r>
                <a:r>
                  <a:rPr lang="ru-RU" altLang="ru-RU" sz="2200" dirty="0" err="1">
                    <a:solidFill>
                      <a:schemeClr val="bg1"/>
                    </a:solidFill>
                  </a:rPr>
                  <a:t>batchnorm</a:t>
                </a:r>
                <a:r>
                  <a:rPr lang="ru-RU" altLang="ru-RU" sz="2200"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48343" y="991312"/>
                <a:ext cx="8789291" cy="5657138"/>
              </a:xfrm>
              <a:blipFill>
                <a:blip r:embed="rId2"/>
                <a:stretch>
                  <a:fillRect l="-902" t="-862"/>
                </a:stretch>
              </a:blipFill>
            </p:spPr>
            <p:txBody>
              <a:bodyPr/>
              <a:lstStyle/>
              <a:p>
                <a:r>
                  <a:rPr lang="ru-RU">
                    <a:noFill/>
                  </a:rPr>
                  <a:t> </a:t>
                </a:r>
              </a:p>
            </p:txBody>
          </p:sp>
        </mc:Fallback>
      </mc:AlternateContent>
      <p:graphicFrame>
        <p:nvGraphicFramePr>
          <p:cNvPr id="9" name="Диаграмма 8"/>
          <p:cNvGraphicFramePr>
            <a:graphicFrameLocks/>
          </p:cNvGraphicFramePr>
          <p:nvPr>
            <p:extLst/>
          </p:nvPr>
        </p:nvGraphicFramePr>
        <p:xfrm>
          <a:off x="3918857" y="4408941"/>
          <a:ext cx="4354285" cy="2381250"/>
        </p:xfrm>
        <a:graphic>
          <a:graphicData uri="http://schemas.openxmlformats.org/drawingml/2006/chart">
            <c:chart xmlns:c="http://schemas.openxmlformats.org/drawingml/2006/chart" xmlns:r="http://schemas.openxmlformats.org/officeDocument/2006/relationships" r:id="rId3"/>
          </a:graphicData>
        </a:graphic>
      </p:graphicFrame>
      <p:pic>
        <p:nvPicPr>
          <p:cNvPr id="8" name="Рисунок 7"/>
          <p:cNvPicPr>
            <a:picLocks noChangeAspect="1"/>
          </p:cNvPicPr>
          <p:nvPr/>
        </p:nvPicPr>
        <p:blipFill>
          <a:blip r:embed="rId4"/>
          <a:stretch>
            <a:fillRect/>
          </a:stretch>
        </p:blipFill>
        <p:spPr>
          <a:xfrm>
            <a:off x="8667275" y="2169433"/>
            <a:ext cx="2872465" cy="4479017"/>
          </a:xfrm>
          <a:prstGeom prst="rect">
            <a:avLst/>
          </a:prstGeom>
          <a:solidFill>
            <a:schemeClr val="bg1">
              <a:lumMod val="95000"/>
            </a:schemeClr>
          </a:solidFill>
        </p:spPr>
      </p:pic>
      <p:sp>
        <p:nvSpPr>
          <p:cNvPr id="4" name="TextBox 3"/>
          <p:cNvSpPr txBox="1"/>
          <p:nvPr/>
        </p:nvSpPr>
        <p:spPr>
          <a:xfrm>
            <a:off x="10602394" y="3635215"/>
            <a:ext cx="9541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block</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0634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26187"/>
          </a:xfrm>
        </p:spPr>
        <p:txBody>
          <a:bodyPr>
            <a:noAutofit/>
          </a:bodyPr>
          <a:lstStyle/>
          <a:p>
            <a:r>
              <a:rPr lang="ru-RU" sz="4800" b="1" dirty="0">
                <a:solidFill>
                  <a:schemeClr val="bg1"/>
                </a:solidFill>
              </a:rPr>
              <a:t>Архитектура </a:t>
            </a:r>
            <a:r>
              <a:rPr lang="en-US" sz="4800" b="1" dirty="0" err="1">
                <a:solidFill>
                  <a:schemeClr val="bg1"/>
                </a:solidFill>
              </a:rPr>
              <a:t>MobileNet</a:t>
            </a:r>
            <a:r>
              <a:rPr lang="en-US" sz="4800" b="1" dirty="0">
                <a:solidFill>
                  <a:schemeClr val="bg1"/>
                </a:solidFill>
              </a:rPr>
              <a:t> V3 (2019)</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190519" y="991312"/>
                <a:ext cx="11436952" cy="5657138"/>
              </a:xfrm>
            </p:spPr>
            <p:txBody>
              <a:bodyPr>
                <a:noAutofit/>
              </a:bodyPr>
              <a:lstStyle/>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полная</a:t>
                </a:r>
                <a:r>
                  <a:rPr lang="en-US" altLang="ru-RU" sz="2200" dirty="0">
                    <a:solidFill>
                      <a:schemeClr val="bg1"/>
                    </a:solidFill>
                  </a:rPr>
                  <a:t> </a:t>
                </a:r>
                <a:r>
                  <a:rPr lang="ru-RU" altLang="ru-RU" sz="2200" dirty="0">
                    <a:solidFill>
                      <a:schemeClr val="bg1"/>
                    </a:solidFill>
                  </a:rPr>
                  <a:t>архитектура;</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Small</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Large</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удалены SE, h-</a:t>
                </a:r>
                <a:r>
                  <a:rPr lang="ru-RU" altLang="ru-RU" sz="2200" dirty="0" err="1">
                    <a:solidFill>
                      <a:schemeClr val="bg1"/>
                    </a:solidFill>
                  </a:rPr>
                  <a:t>swish</a:t>
                </a:r>
                <a:r>
                  <a:rPr lang="ru-RU" altLang="ru-RU" sz="2200" dirty="0">
                    <a:solidFill>
                      <a:schemeClr val="bg1"/>
                    </a:solidFill>
                  </a:rPr>
                  <a:t> </a:t>
                </a:r>
                <a:r>
                  <a:rPr lang="ru-RU" altLang="ru-RU" sz="2200" dirty="0" err="1">
                    <a:solidFill>
                      <a:schemeClr val="bg1"/>
                    </a:solidFill>
                  </a:rPr>
                  <a:t>свертоки</a:t>
                </a:r>
                <a:r>
                  <a:rPr lang="ru-RU" altLang="ru-RU" sz="2200" dirty="0">
                    <a:solidFill>
                      <a:schemeClr val="bg1"/>
                    </a:solidFill>
                  </a:rPr>
                  <a:t> 5×5 ;</a:t>
                </a:r>
              </a:p>
              <a:p>
                <a:pPr lvl="1" eaLnBrk="0" fontAlgn="base" hangingPunct="0">
                  <a:lnSpc>
                    <a:spcPct val="100000"/>
                  </a:lnSpc>
                  <a:spcBef>
                    <a:spcPct val="0"/>
                  </a:spcBef>
                  <a:spcAft>
                    <a:spcPct val="0"/>
                  </a:spcAft>
                </a:pPr>
                <a:r>
                  <a:rPr lang="en-US" altLang="ru-RU" sz="2200" dirty="0">
                    <a:solidFill>
                      <a:schemeClr val="bg1"/>
                    </a:solidFill>
                  </a:rPr>
                  <a:t>MBNetV3-</a:t>
                </a:r>
                <a:r>
                  <a:rPr lang="ru-RU" altLang="ru-RU" sz="2200" dirty="0" err="1">
                    <a:solidFill>
                      <a:schemeClr val="bg1"/>
                    </a:solidFill>
                  </a:rPr>
                  <a:t>Larg</a:t>
                </a:r>
                <a:r>
                  <a:rPr lang="ru-RU" altLang="ru-RU" sz="2200" dirty="0">
                    <a:solidFill>
                      <a:schemeClr val="bg1"/>
                    </a:solidFill>
                  </a:rPr>
                  <a:t> </a:t>
                </a:r>
                <a:r>
                  <a:rPr lang="ru-RU" altLang="ru-RU" sz="2200" dirty="0" err="1">
                    <a:solidFill>
                      <a:schemeClr val="bg1"/>
                    </a:solidFill>
                  </a:rPr>
                  <a:t>minimalistic</a:t>
                </a:r>
                <a:r>
                  <a:rPr lang="ru-RU" altLang="ru-RU" sz="2200" dirty="0">
                    <a:solidFill>
                      <a:schemeClr val="bg1"/>
                    </a:solidFill>
                  </a:rPr>
                  <a:t>: уменьшенное число слоев  и каналов в свертках;</a:t>
                </a:r>
              </a:p>
              <a:p>
                <a:pPr lvl="1" eaLnBrk="0" fontAlgn="base" hangingPunct="0">
                  <a:lnSpc>
                    <a:spcPct val="100000"/>
                  </a:lnSpc>
                  <a:spcBef>
                    <a:spcPct val="0"/>
                  </a:spcBef>
                  <a:spcAft>
                    <a:spcPct val="0"/>
                  </a:spcAft>
                </a:pPr>
                <a:r>
                  <a:rPr lang="ru-RU" altLang="ru-RU" sz="2200" dirty="0">
                    <a:solidFill>
                      <a:schemeClr val="bg1"/>
                    </a:solidFill>
                  </a:rPr>
                  <a:t>Все варианты оптимизированы с т.н. </a:t>
                </a:r>
                <a:r>
                  <a:rPr lang="ru-RU" altLang="ru-RU" sz="2200" dirty="0" err="1">
                    <a:solidFill>
                      <a:schemeClr val="bg1"/>
                    </a:solidFill>
                  </a:rPr>
                  <a:t>depth-multiplier</a:t>
                </a:r>
                <a:r>
                  <a:rPr lang="ru-RU" altLang="ru-RU" sz="2200" dirty="0">
                    <a:solidFill>
                      <a:schemeClr val="bg1"/>
                    </a:solidFill>
                  </a:rPr>
                  <a:t>  (число каналов). </a:t>
                </a:r>
              </a:p>
              <a:p>
                <a:pPr lvl="2" eaLnBrk="0" fontAlgn="base" hangingPunct="0">
                  <a:lnSpc>
                    <a:spcPct val="100000"/>
                  </a:lnSpc>
                  <a:spcBef>
                    <a:spcPct val="0"/>
                  </a:spcBef>
                  <a:spcAft>
                    <a:spcPct val="0"/>
                  </a:spcAft>
                </a:pPr>
                <a:r>
                  <a:rPr lang="ru-RU" altLang="ru-RU" dirty="0">
                    <a:solidFill>
                      <a:schemeClr val="bg1"/>
                    </a:solidFill>
                  </a:rPr>
                  <a:t>Отмечается, что   </a:t>
                </a:r>
                <a:r>
                  <a:rPr lang="ru-RU" altLang="ru-RU" dirty="0" err="1">
                    <a:solidFill>
                      <a:schemeClr val="bg1"/>
                    </a:solidFill>
                  </a:rPr>
                  <a:t>MBNet</a:t>
                </a:r>
                <a:r>
                  <a:rPr lang="ru-RU" altLang="ru-RU" dirty="0">
                    <a:solidFill>
                      <a:schemeClr val="bg1"/>
                    </a:solidFill>
                  </a:rPr>
                  <a:t> </a:t>
                </a:r>
                <a:r>
                  <a:rPr lang="en-US" altLang="ru-RU" dirty="0">
                    <a:solidFill>
                      <a:schemeClr val="bg1"/>
                    </a:solidFill>
                  </a:rPr>
                  <a:t>V3</a:t>
                </a:r>
                <a:r>
                  <a:rPr lang="ru-RU" altLang="ru-RU" dirty="0">
                    <a:solidFill>
                      <a:schemeClr val="bg1"/>
                    </a:solidFill>
                  </a:rPr>
                  <a:t> создана для </a:t>
                </a:r>
                <a:br>
                  <a:rPr lang="ru-RU" altLang="ru-RU" dirty="0">
                    <a:solidFill>
                      <a:schemeClr val="bg1"/>
                    </a:solidFill>
                  </a:rPr>
                </a:br>
                <a:r>
                  <a:rPr lang="ru-RU" altLang="ru-RU" dirty="0" err="1">
                    <a:solidFill>
                      <a:schemeClr val="bg1"/>
                    </a:solidFill>
                  </a:rPr>
                  <a:t>Android</a:t>
                </a:r>
                <a:r>
                  <a:rPr lang="ru-RU" altLang="ru-RU" dirty="0">
                    <a:solidFill>
                      <a:schemeClr val="bg1"/>
                    </a:solidFill>
                  </a:rPr>
                  <a:t> OS и </a:t>
                </a:r>
                <a:r>
                  <a:rPr lang="ru-RU" altLang="ru-RU" dirty="0" err="1">
                    <a:solidFill>
                      <a:schemeClr val="bg1"/>
                    </a:solidFill>
                  </a:rPr>
                  <a:t>TFLight</a:t>
                </a:r>
                <a:r>
                  <a:rPr lang="ru-RU" altLang="ru-RU" dirty="0">
                    <a:solidFill>
                      <a:schemeClr val="bg1"/>
                    </a:solidFill>
                  </a:rPr>
                  <a:t> </a:t>
                </a:r>
                <a:r>
                  <a:rPr lang="ru-RU" altLang="ru-RU" dirty="0" err="1">
                    <a:solidFill>
                      <a:schemeClr val="bg1"/>
                    </a:solidFill>
                  </a:rPr>
                  <a:t>framework</a:t>
                </a:r>
                <a:r>
                  <a:rPr lang="ru-RU" altLang="ru-RU" dirty="0">
                    <a:solidFill>
                      <a:schemeClr val="bg1"/>
                    </a:solidFill>
                  </a:rPr>
                  <a:t> и </a:t>
                </a:r>
                <a:r>
                  <a:rPr lang="en-US" altLang="ru-RU" dirty="0" err="1">
                    <a:solidFill>
                      <a:schemeClr val="bg1"/>
                    </a:solidFill>
                  </a:rPr>
                  <a:t>PixelPhone</a:t>
                </a:r>
                <a:r>
                  <a:rPr lang="en-US" altLang="ru-RU" dirty="0">
                    <a:solidFill>
                      <a:schemeClr val="bg1"/>
                    </a:solidFill>
                  </a:rPr>
                  <a:t>.</a:t>
                </a:r>
                <a:endParaRPr lang="ru-RU" altLang="ru-RU" dirty="0">
                  <a:solidFill>
                    <a:schemeClr val="bg1"/>
                  </a:solidFill>
                </a:endParaRPr>
              </a:p>
              <a:p>
                <a:pPr lvl="2" eaLnBrk="0" fontAlgn="base" hangingPunct="0">
                  <a:lnSpc>
                    <a:spcPct val="100000"/>
                  </a:lnSpc>
                  <a:spcBef>
                    <a:spcPct val="0"/>
                  </a:spcBef>
                  <a:spcAft>
                    <a:spcPct val="0"/>
                  </a:spcAft>
                </a:pPr>
                <a:r>
                  <a:rPr lang="ru-RU" altLang="ru-RU" dirty="0">
                    <a:solidFill>
                      <a:schemeClr val="bg1"/>
                    </a:solidFill>
                  </a:rPr>
                  <a:t>В других случаях нужна оптимизация,</a:t>
                </a:r>
                <a:br>
                  <a:rPr lang="ru-RU" altLang="ru-RU" dirty="0">
                    <a:solidFill>
                      <a:schemeClr val="bg1"/>
                    </a:solidFill>
                  </a:rPr>
                </a:br>
                <a:r>
                  <a:rPr lang="ru-RU" altLang="ru-RU" dirty="0">
                    <a:solidFill>
                      <a:schemeClr val="bg1"/>
                    </a:solidFill>
                  </a:rPr>
                  <a:t> в т.ч. возможна замена </a:t>
                </a:r>
                <a14:m>
                  <m:oMath xmlns:m="http://schemas.openxmlformats.org/officeDocument/2006/math">
                    <m:sSub>
                      <m:sSubPr>
                        <m:ctrlPr>
                          <a:rPr lang="en-US" altLang="ru-RU" i="1" dirty="0">
                            <a:solidFill>
                              <a:schemeClr val="bg1"/>
                            </a:solidFill>
                            <a:latin typeface="Cambria Math" panose="02040503050406030204" pitchFamily="18" charset="0"/>
                          </a:rPr>
                        </m:ctrlPr>
                      </m:sSubPr>
                      <m:e>
                        <m:r>
                          <m:rPr>
                            <m:sty m:val="p"/>
                          </m:rPr>
                          <a:rPr lang="en-US" altLang="ru-RU" dirty="0">
                            <a:solidFill>
                              <a:schemeClr val="bg1"/>
                            </a:solidFill>
                            <a:latin typeface="Cambria Math" panose="02040503050406030204" pitchFamily="18" charset="0"/>
                          </a:rPr>
                          <m:t>h</m:t>
                        </m:r>
                      </m:e>
                      <m:sub>
                        <m:r>
                          <a:rPr lang="en-US" altLang="ru-RU" dirty="0">
                            <a:solidFill>
                              <a:schemeClr val="bg1"/>
                            </a:solidFill>
                            <a:latin typeface="Cambria Math" panose="02040503050406030204" pitchFamily="18" charset="0"/>
                          </a:rPr>
                          <m:t>𝑠𝑤𝑖𝑠h</m:t>
                        </m:r>
                      </m:sub>
                    </m:sSub>
                    <m:d>
                      <m:dPr>
                        <m:ctrlPr>
                          <a:rPr lang="ru-RU" altLang="ru-RU" i="1" dirty="0">
                            <a:solidFill>
                              <a:schemeClr val="bg1"/>
                            </a:solidFill>
                            <a:latin typeface="Cambria Math" panose="02040503050406030204" pitchFamily="18" charset="0"/>
                          </a:rPr>
                        </m:ctrlPr>
                      </m:dPr>
                      <m:e>
                        <m:r>
                          <a:rPr lang="ru-RU" altLang="ru-RU" dirty="0">
                            <a:solidFill>
                              <a:schemeClr val="bg1"/>
                            </a:solidFill>
                            <a:latin typeface="Cambria Math" panose="02040503050406030204" pitchFamily="18" charset="0"/>
                          </a:rPr>
                          <m:t>𝑥</m:t>
                        </m:r>
                      </m:e>
                    </m:d>
                  </m:oMath>
                </a14:m>
                <a:r>
                  <a:rPr lang="ru-RU" altLang="ru-RU" dirty="0">
                    <a:solidFill>
                      <a:schemeClr val="bg1"/>
                    </a:solidFill>
                  </a:rPr>
                  <a:t> на </a:t>
                </a:r>
                <a14:m>
                  <m:oMath xmlns:m="http://schemas.openxmlformats.org/officeDocument/2006/math">
                    <m:r>
                      <a:rPr lang="ru-RU" altLang="ru-RU" dirty="0">
                        <a:solidFill>
                          <a:schemeClr val="bg1"/>
                        </a:solidFill>
                        <a:latin typeface="Cambria Math" panose="02040503050406030204" pitchFamily="18" charset="0"/>
                      </a:rPr>
                      <m:t>𝑠𝑤𝑖𝑠h</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𝜎</m:t>
                    </m:r>
                    <m:r>
                      <a:rPr lang="ru-RU" altLang="ru-RU" dirty="0">
                        <a:solidFill>
                          <a:schemeClr val="bg1"/>
                        </a:solidFill>
                        <a:latin typeface="Cambria Math" panose="02040503050406030204" pitchFamily="18" charset="0"/>
                      </a:rPr>
                      <m:t>(</m:t>
                    </m:r>
                    <m:r>
                      <a:rPr lang="ru-RU" altLang="ru-RU" dirty="0">
                        <a:solidFill>
                          <a:schemeClr val="bg1"/>
                        </a:solidFill>
                        <a:latin typeface="Cambria Math" panose="02040503050406030204" pitchFamily="18" charset="0"/>
                      </a:rPr>
                      <m:t>𝑥</m:t>
                    </m:r>
                    <m:r>
                      <a:rPr lang="ru-RU" altLang="ru-RU" dirty="0">
                        <a:solidFill>
                          <a:schemeClr val="bg1"/>
                        </a:solidFill>
                        <a:latin typeface="Cambria Math" panose="02040503050406030204" pitchFamily="18" charset="0"/>
                      </a:rPr>
                      <m:t>)</m:t>
                    </m:r>
                  </m:oMath>
                </a14:m>
                <a:r>
                  <a:rPr lang="ru-RU" altLang="ru-RU" dirty="0">
                    <a:solidFill>
                      <a:schemeClr val="bg1"/>
                    </a:solidFill>
                  </a:rPr>
                  <a:t>.</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190519" y="991312"/>
                <a:ext cx="11436952" cy="5657138"/>
              </a:xfrm>
              <a:blipFill>
                <a:blip r:embed="rId2"/>
                <a:stretch>
                  <a:fillRect t="-754"/>
                </a:stretch>
              </a:blipFill>
            </p:spPr>
            <p:txBody>
              <a:bodyPr/>
              <a:lstStyle/>
              <a:p>
                <a:r>
                  <a:rPr lang="ru-RU">
                    <a:noFill/>
                  </a:rPr>
                  <a:t> </a:t>
                </a:r>
              </a:p>
            </p:txBody>
          </p:sp>
        </mc:Fallback>
      </mc:AlternateContent>
      <p:pic>
        <p:nvPicPr>
          <p:cNvPr id="5" name="Picture 2" descr="https://miro.medium.com/max/528/1*bn8wMhFbKuVcV86UsLbkg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123" y="2741333"/>
            <a:ext cx="3914924" cy="362575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10243592" y="2442216"/>
            <a:ext cx="16726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MBNetV3-</a:t>
            </a:r>
            <a:r>
              <a:rPr kumimoji="0" lang="ru-RU" alt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Small</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Прямоугольник 7"/>
          <p:cNvSpPr/>
          <p:nvPr/>
        </p:nvSpPr>
        <p:spPr>
          <a:xfrm>
            <a:off x="6096000" y="6334780"/>
            <a:ext cx="6096000" cy="52322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Howard, Andrew, et al. "Searching for mobilenetv3." Proceedings of the IEEE/CVF International Conference on Computer Vision. 2019.</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11" name="Диаграмма 10"/>
          <p:cNvGraphicFramePr>
            <a:graphicFrameLocks/>
          </p:cNvGraphicFramePr>
          <p:nvPr>
            <p:extLst/>
          </p:nvPr>
        </p:nvGraphicFramePr>
        <p:xfrm>
          <a:off x="471639" y="4485373"/>
          <a:ext cx="4569402" cy="17106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93009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width</a:t>
            </a:r>
            <a:r>
              <a:rPr lang="ru-RU" altLang="ru-RU" sz="22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2200" b="1" dirty="0" err="1">
                <a:solidFill>
                  <a:schemeClr val="bg1"/>
                </a:solidFill>
              </a:rPr>
              <a:t>Network</a:t>
            </a:r>
            <a:r>
              <a:rPr lang="ru-RU" altLang="ru-RU" sz="2200" b="1" dirty="0">
                <a:solidFill>
                  <a:schemeClr val="bg1"/>
                </a:solidFill>
              </a:rPr>
              <a:t> </a:t>
            </a:r>
            <a:r>
              <a:rPr lang="ru-RU" altLang="ru-RU" sz="2200" b="1" dirty="0" err="1">
                <a:solidFill>
                  <a:schemeClr val="bg1"/>
                </a:solidFill>
              </a:rPr>
              <a:t>depth</a:t>
            </a:r>
            <a:r>
              <a:rPr lang="ru-RU" altLang="ru-RU" sz="2200" dirty="0">
                <a:solidFill>
                  <a:schemeClr val="bg1"/>
                </a:solidFill>
              </a:rPr>
              <a:t>, 𝐿∼𝛽: </a:t>
            </a:r>
            <a:r>
              <a:rPr lang="ru-RU" altLang="ru-RU" sz="2200" b="1" dirty="0">
                <a:solidFill>
                  <a:schemeClr val="bg1"/>
                </a:solidFill>
              </a:rPr>
              <a:t>число слоев в блоке</a:t>
            </a:r>
            <a:r>
              <a:rPr lang="ru-RU" altLang="ru-RU" sz="2200" dirty="0">
                <a:solidFill>
                  <a:schemeClr val="bg1"/>
                </a:solidFill>
              </a:rPr>
              <a:t>.</a:t>
            </a:r>
          </a:p>
          <a:p>
            <a:pPr lvl="2" eaLnBrk="0" fontAlgn="base" hangingPunct="0">
              <a:lnSpc>
                <a:spcPct val="100000"/>
              </a:lnSpc>
              <a:spcBef>
                <a:spcPct val="0"/>
              </a:spcBef>
              <a:spcAft>
                <a:spcPct val="0"/>
              </a:spcAft>
            </a:pPr>
            <a:r>
              <a:rPr lang="ru-RU" altLang="ru-RU" sz="2200" dirty="0">
                <a:solidFill>
                  <a:schemeClr val="bg1"/>
                </a:solidFill>
              </a:rPr>
              <a:t>То</a:t>
            </a:r>
            <a:r>
              <a:rPr lang="en-US" altLang="ru-RU" sz="2200" dirty="0">
                <a:solidFill>
                  <a:schemeClr val="bg1"/>
                </a:solidFill>
              </a:rPr>
              <a:t> </a:t>
            </a:r>
            <a:r>
              <a:rPr lang="ru-RU" altLang="ru-RU" sz="22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2200" b="1" dirty="0" err="1">
                <a:solidFill>
                  <a:schemeClr val="bg1"/>
                </a:solidFill>
              </a:rPr>
              <a:t>Input</a:t>
            </a:r>
            <a:r>
              <a:rPr lang="ru-RU" altLang="ru-RU" sz="2200" b="1" dirty="0">
                <a:solidFill>
                  <a:schemeClr val="bg1"/>
                </a:solidFill>
              </a:rPr>
              <a:t> </a:t>
            </a:r>
            <a:r>
              <a:rPr lang="ru-RU" altLang="ru-RU" sz="2200" b="1" dirty="0" err="1">
                <a:solidFill>
                  <a:schemeClr val="bg1"/>
                </a:solidFill>
              </a:rPr>
              <a:t>resolution</a:t>
            </a:r>
            <a:r>
              <a:rPr lang="ru-RU" altLang="ru-RU" sz="2200" b="1" dirty="0">
                <a:solidFill>
                  <a:schemeClr val="bg1"/>
                </a:solidFill>
              </a:rPr>
              <a:t> </a:t>
            </a:r>
            <a:r>
              <a:rPr lang="ru-RU" altLang="ru-RU" sz="22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800" dirty="0"/>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8781396" y="1084991"/>
            <a:ext cx="3078532" cy="5510308"/>
          </a:xfrm>
          <a:prstGeom prst="rect">
            <a:avLst/>
          </a:prstGeom>
          <a:solidFill>
            <a:schemeClr val="bg1">
              <a:lumMod val="95000"/>
            </a:schemeClr>
          </a:solidFill>
        </p:spPr>
      </p:pic>
      <p:sp>
        <p:nvSpPr>
          <p:cNvPr id="9" name="TextBox 8"/>
          <p:cNvSpPr txBox="1"/>
          <p:nvPr/>
        </p:nvSpPr>
        <p:spPr>
          <a:xfrm>
            <a:off x="10723901" y="3059668"/>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99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13526" y="906344"/>
                <a:ext cx="11436498" cy="5657138"/>
              </a:xfrm>
            </p:spPr>
            <p:txBody>
              <a:bodyPr>
                <a:noAutofit/>
              </a:bodyPr>
              <a:lstStyle/>
              <a:p>
                <a:pPr marL="331788" lvl="1" indent="-331788" eaLnBrk="0" fontAlgn="base" hangingPunct="0">
                  <a:lnSpc>
                    <a:spcPct val="100000"/>
                  </a:lnSpc>
                  <a:spcBef>
                    <a:spcPct val="0"/>
                  </a:spcBef>
                  <a:spcAft>
                    <a:spcPct val="0"/>
                  </a:spcAft>
                </a:pPr>
                <a:r>
                  <a:rPr lang="ru-RU" altLang="ru-RU" dirty="0">
                    <a:solidFill>
                      <a:schemeClr val="bg1"/>
                    </a:solidFill>
                  </a:rPr>
                  <a:t>Поиск в два этап </a:t>
                </a:r>
              </a:p>
              <a:p>
                <a:pPr marL="331788" lvl="1" indent="-331788" eaLnBrk="0" fontAlgn="base" hangingPunct="0">
                  <a:lnSpc>
                    <a:spcPct val="100000"/>
                  </a:lnSpc>
                  <a:spcBef>
                    <a:spcPct val="0"/>
                  </a:spcBef>
                  <a:spcAft>
                    <a:spcPct val="0"/>
                  </a:spcAft>
                </a:pPr>
                <a:r>
                  <a:rPr lang="ru-RU" altLang="ru-RU" dirty="0">
                    <a:solidFill>
                      <a:schemeClr val="bg1"/>
                    </a:solidFill>
                  </a:rPr>
                  <a:t>первый: базовая архитектура</a:t>
                </a:r>
                <a:r>
                  <a:rPr lang="en-US" b="1" dirty="0">
                    <a:solidFill>
                      <a:schemeClr val="bg1"/>
                    </a:solidFill>
                  </a:rPr>
                  <a:t> </a:t>
                </a:r>
                <a:r>
                  <a:rPr lang="en-US" b="1" dirty="0" err="1">
                    <a:solidFill>
                      <a:schemeClr val="bg1"/>
                    </a:solidFill>
                  </a:rPr>
                  <a:t>EfficientNet</a:t>
                </a:r>
                <a:r>
                  <a:rPr lang="ru-RU" b="1" dirty="0">
                    <a:solidFill>
                      <a:schemeClr val="bg1"/>
                    </a:solidFill>
                  </a:rPr>
                  <a:t>-</a:t>
                </a:r>
                <a:r>
                  <a:rPr lang="en-US" b="1" dirty="0">
                    <a:solidFill>
                      <a:schemeClr val="bg1"/>
                    </a:solidFill>
                  </a:rPr>
                  <a:t>B0</a:t>
                </a:r>
                <a:r>
                  <a:rPr lang="ru-RU" b="1" dirty="0">
                    <a:solidFill>
                      <a:schemeClr val="bg1"/>
                    </a:solidFill>
                  </a:rPr>
                  <a:t>,</a:t>
                </a:r>
                <a:r>
                  <a:rPr lang="en-US" b="1" dirty="0">
                    <a:solidFill>
                      <a:schemeClr val="bg1"/>
                    </a:solidFill>
                  </a:rPr>
                  <a:t> </a:t>
                </a:r>
                <a:r>
                  <a:rPr lang="ru-RU" b="1" dirty="0">
                    <a:solidFill>
                      <a:schemeClr val="bg1"/>
                    </a:solidFill>
                  </a:rPr>
                  <a:t>получена методом </a:t>
                </a:r>
                <a:r>
                  <a:rPr lang="en-US" b="1" dirty="0">
                    <a:solidFill>
                      <a:schemeClr val="bg1"/>
                    </a:solidFill>
                  </a:rPr>
                  <a:t>NAS. </a:t>
                </a:r>
                <a:endParaRPr lang="ru-RU" b="1" dirty="0">
                  <a:solidFill>
                    <a:schemeClr val="bg1"/>
                  </a:solidFill>
                </a:endParaRPr>
              </a:p>
              <a:p>
                <a:pPr eaLnBrk="0" fontAlgn="base" hangingPunct="0">
                  <a:lnSpc>
                    <a:spcPct val="100000"/>
                  </a:lnSpc>
                  <a:spcBef>
                    <a:spcPct val="0"/>
                  </a:spcBef>
                  <a:spcAft>
                    <a:spcPct val="0"/>
                  </a:spcAft>
                </a:pPr>
                <a:r>
                  <a:rPr lang="ru-RU" altLang="ru-RU" sz="2400" dirty="0">
                    <a:solidFill>
                      <a:schemeClr val="bg1"/>
                    </a:solidFill>
                  </a:rPr>
                  <a:t>Второй этап – метод оптимизации  </a:t>
                </a:r>
                <a:r>
                  <a:rPr lang="ru-RU" altLang="ru-RU" sz="2400" dirty="0" err="1">
                    <a:solidFill>
                      <a:schemeClr val="bg1"/>
                    </a:solidFill>
                  </a:rPr>
                  <a:t>гиперпараметров</a:t>
                </a:r>
                <a:r>
                  <a:rPr lang="ru-RU" altLang="ru-RU" sz="2400" dirty="0">
                    <a:solidFill>
                      <a:schemeClr val="bg1"/>
                    </a:solidFill>
                  </a:rPr>
                  <a:t> </a:t>
                </a:r>
                <a:r>
                  <a:rPr lang="ru-RU" altLang="ru-RU" sz="2400" b="1" dirty="0" err="1">
                    <a:solidFill>
                      <a:schemeClr val="bg1"/>
                    </a:solidFill>
                  </a:rPr>
                  <a:t>compound</a:t>
                </a:r>
                <a:r>
                  <a:rPr lang="ru-RU" altLang="ru-RU" sz="2400" b="1" dirty="0">
                    <a:solidFill>
                      <a:schemeClr val="bg1"/>
                    </a:solidFill>
                  </a:rPr>
                  <a:t> </a:t>
                </a:r>
                <a:r>
                  <a:rPr lang="ru-RU" altLang="ru-RU" sz="2400" b="1" dirty="0" err="1">
                    <a:solidFill>
                      <a:schemeClr val="bg1"/>
                    </a:solidFill>
                  </a:rPr>
                  <a:t>scaling</a:t>
                </a:r>
                <a:r>
                  <a:rPr lang="ru-RU" altLang="ru-RU" sz="2400" b="1" dirty="0">
                    <a:solidFill>
                      <a:schemeClr val="bg1"/>
                    </a:solidFill>
                  </a:rPr>
                  <a:t> </a:t>
                </a:r>
              </a:p>
              <a:p>
                <a:pPr marL="623888" lvl="0" eaLnBrk="0" fontAlgn="base" hangingPunct="0">
                  <a:lnSpc>
                    <a:spcPct val="100000"/>
                  </a:lnSpc>
                  <a:spcBef>
                    <a:spcPct val="0"/>
                  </a:spcBef>
                  <a:spcAft>
                    <a:spcPct val="0"/>
                  </a:spcAft>
                  <a:buFontTx/>
                  <a:buChar char="-"/>
                </a:pPr>
                <a:r>
                  <a:rPr lang="ru-RU" altLang="ru-RU" sz="2400" b="1" dirty="0">
                    <a:solidFill>
                      <a:schemeClr val="bg1"/>
                    </a:solidFill>
                  </a:rPr>
                  <a:t>Параметры </a:t>
                </a:r>
                <a:r>
                  <a:rPr lang="ru-RU" altLang="ru-RU" sz="2400" dirty="0">
                    <a:solidFill>
                      <a:schemeClr val="bg1"/>
                    </a:solidFill>
                  </a:rPr>
                  <a:t> </a:t>
                </a:r>
                <a:r>
                  <a:rPr lang="ru-RU" altLang="ru-RU" sz="2400" b="1" dirty="0">
                    <a:solidFill>
                      <a:schemeClr val="bg1"/>
                    </a:solidFill>
                  </a:rPr>
                  <a:t> </a:t>
                </a:r>
                <a:r>
                  <a:rPr lang="ru-RU" altLang="ru-RU" sz="2400" b="1" dirty="0" err="1">
                    <a:solidFill>
                      <a:schemeClr val="bg1"/>
                    </a:solidFill>
                  </a:rPr>
                  <a:t>width</a:t>
                </a:r>
                <a:r>
                  <a:rPr lang="ru-RU" altLang="ru-RU" sz="2400" b="1" dirty="0">
                    <a:solidFill>
                      <a:schemeClr val="bg1"/>
                    </a:solidFill>
                  </a:rPr>
                  <a:t>, </a:t>
                </a:r>
                <a:r>
                  <a:rPr lang="ru-RU" altLang="ru-RU" sz="2400" b="1" dirty="0" err="1">
                    <a:solidFill>
                      <a:schemeClr val="bg1"/>
                    </a:solidFill>
                  </a:rPr>
                  <a:t>depth</a:t>
                </a:r>
                <a:r>
                  <a:rPr lang="ru-RU" altLang="ru-RU" sz="2400" b="1" dirty="0">
                    <a:solidFill>
                      <a:schemeClr val="bg1"/>
                    </a:solidFill>
                  </a:rPr>
                  <a:t>, </a:t>
                </a:r>
                <a:r>
                  <a:rPr lang="ru-RU" altLang="ru-RU" sz="2400" b="1" dirty="0" err="1">
                    <a:solidFill>
                      <a:schemeClr val="bg1"/>
                    </a:solidFill>
                  </a:rPr>
                  <a:t>resolution</a:t>
                </a:r>
                <a:r>
                  <a:rPr lang="ru-RU" altLang="ru-RU" sz="2400" b="1" dirty="0">
                    <a:solidFill>
                      <a:schemeClr val="bg1"/>
                    </a:solidFill>
                  </a:rPr>
                  <a:t> (</a:t>
                </a:r>
                <a:r>
                  <a:rPr lang="ru-RU" altLang="ru-RU" sz="2400" dirty="0">
                    <a:solidFill>
                      <a:schemeClr val="bg1"/>
                    </a:solidFill>
                  </a:rPr>
                  <a:t>𝛼,𝛽,𝛾) меняются вместе, </a:t>
                </a:r>
              </a:p>
              <a:p>
                <a:pPr marL="623888" lvl="0" eaLnBrk="0" fontAlgn="base" hangingPunct="0">
                  <a:lnSpc>
                    <a:spcPct val="100000"/>
                  </a:lnSpc>
                  <a:spcBef>
                    <a:spcPct val="0"/>
                  </a:spcBef>
                  <a:spcAft>
                    <a:spcPct val="0"/>
                  </a:spcAft>
                  <a:buFontTx/>
                  <a:buChar char="-"/>
                </a:pPr>
                <a:r>
                  <a:rPr lang="ru-RU" altLang="ru-RU" sz="2200" dirty="0">
                    <a:solidFill>
                      <a:schemeClr val="bg1"/>
                    </a:solidFill>
                  </a:rPr>
                  <a:t>Цель – поиск баланса точность- FLOPS, при этом каждый раз FLOPS меняется как </a:t>
                </a:r>
                <a14:m>
                  <m:oMath xmlns:m="http://schemas.openxmlformats.org/officeDocument/2006/math">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2</m:t>
                        </m:r>
                      </m:e>
                      <m:sup>
                        <m:r>
                          <a:rPr lang="en-US" altLang="ru-RU" sz="2200" i="1" dirty="0">
                            <a:solidFill>
                              <a:schemeClr val="bg1"/>
                            </a:solidFill>
                            <a:latin typeface="Cambria Math" panose="02040503050406030204" pitchFamily="18" charset="0"/>
                          </a:rPr>
                          <m:t>𝜙</m:t>
                        </m:r>
                      </m:sup>
                    </m:sSup>
                  </m:oMath>
                </a14:m>
                <a:r>
                  <a:rPr lang="ru-RU" altLang="ru-RU" sz="2200" dirty="0">
                    <a:solidFill>
                      <a:schemeClr val="bg1"/>
                    </a:solidFill>
                  </a:rPr>
                  <a:t>.</a:t>
                </a:r>
              </a:p>
              <a:p>
                <a:pPr marL="1076325" lvl="1" eaLnBrk="0" fontAlgn="base" hangingPunct="0">
                  <a:lnSpc>
                    <a:spcPct val="100000"/>
                  </a:lnSpc>
                  <a:spcBef>
                    <a:spcPct val="0"/>
                  </a:spcBef>
                  <a:spcAft>
                    <a:spcPct val="0"/>
                  </a:spcAft>
                  <a:buFontTx/>
                  <a:buChar char="-"/>
                </a:pPr>
                <a:r>
                  <a:rPr lang="ru-RU" altLang="ru-RU" sz="2200" dirty="0">
                    <a:solidFill>
                      <a:schemeClr val="bg1"/>
                    </a:solidFill>
                  </a:rPr>
                  <a:t>Второй критерий </a:t>
                </a:r>
                <a14:m>
                  <m:oMath xmlns:m="http://schemas.openxmlformats.org/officeDocument/2006/math">
                    <m:r>
                      <a:rPr lang="ru-RU" altLang="ru-RU" sz="2200" i="1" dirty="0">
                        <a:solidFill>
                          <a:schemeClr val="bg1"/>
                        </a:solidFill>
                        <a:latin typeface="Cambria Math" panose="02040503050406030204" pitchFamily="18" charset="0"/>
                      </a:rPr>
                      <m:t>𝛼</m:t>
                    </m:r>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𝛽</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sSup>
                      <m:sSupPr>
                        <m:ctrlPr>
                          <a:rPr lang="en-US"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𝛾</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≈2</m:t>
                    </m:r>
                  </m:oMath>
                </a14:m>
                <a:r>
                  <a:rPr lang="ru-RU" altLang="ru-RU" sz="2200" dirty="0">
                    <a:solidFill>
                      <a:schemeClr val="bg1"/>
                    </a:solidFill>
                  </a:rPr>
                  <a:t> – всегда</a:t>
                </a:r>
                <a:endParaRPr lang="en-US" altLang="ru-RU" sz="2200" dirty="0">
                  <a:solidFill>
                    <a:schemeClr val="bg1"/>
                  </a:solidFill>
                </a:endParaRPr>
              </a:p>
              <a:p>
                <a:pPr marL="1533525" lvl="3" eaLnBrk="0" fontAlgn="base" hangingPunct="0">
                  <a:lnSpc>
                    <a:spcPct val="100000"/>
                  </a:lnSpc>
                  <a:spcBef>
                    <a:spcPct val="0"/>
                  </a:spcBef>
                  <a:spcAft>
                    <a:spcPct val="0"/>
                  </a:spcAft>
                  <a:buFontTx/>
                  <a:buChar char="-"/>
                </a:pPr>
                <a:r>
                  <a:rPr lang="ru-RU" altLang="ru-RU" sz="2200" dirty="0">
                    <a:solidFill>
                      <a:schemeClr val="bg1"/>
                    </a:solidFill>
                  </a:rPr>
                  <a:t>Квадрат так как ширина меняет FLOPS в корень раз от глубины и разрешения.</a:t>
                </a:r>
              </a:p>
              <a:p>
                <a:pPr marL="331788" lvl="1" indent="-331788" eaLnBrk="0" fontAlgn="base" hangingPunct="0">
                  <a:lnSpc>
                    <a:spcPct val="100000"/>
                  </a:lnSpc>
                  <a:spcBef>
                    <a:spcPct val="0"/>
                  </a:spcBef>
                  <a:spcAft>
                    <a:spcPct val="0"/>
                  </a:spcAft>
                </a:pPr>
                <a:endParaRPr lang="en-US" b="1" dirty="0">
                  <a:solidFill>
                    <a:schemeClr val="bg1"/>
                  </a:solidFill>
                </a:endParaRPr>
              </a:p>
              <a:p>
                <a:pPr marL="0" lvl="0" indent="0" eaLnBrk="0" fontAlgn="base" hangingPunct="0">
                  <a:lnSpc>
                    <a:spcPct val="100000"/>
                  </a:lnSpc>
                  <a:spcBef>
                    <a:spcPct val="0"/>
                  </a:spcBef>
                  <a:spcAft>
                    <a:spcPct val="0"/>
                  </a:spcAft>
                  <a:buNone/>
                </a:pPr>
                <a:endParaRPr lang="ru-RU" altLang="ru-RU" sz="18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13526" y="906344"/>
                <a:ext cx="11436498" cy="5657138"/>
              </a:xfrm>
              <a:blipFill>
                <a:blip r:embed="rId2"/>
                <a:stretch>
                  <a:fillRect l="-693" t="-862"/>
                </a:stretch>
              </a:blipFill>
            </p:spPr>
            <p:txBody>
              <a:bodyPr/>
              <a:lstStyle/>
              <a:p>
                <a:r>
                  <a:rPr lang="ru-RU">
                    <a:noFill/>
                  </a:rPr>
                  <a:t> </a:t>
                </a:r>
              </a:p>
            </p:txBody>
          </p:sp>
        </mc:Fallback>
      </mc:AlternateContent>
      <p:pic>
        <p:nvPicPr>
          <p:cNvPr id="9" name="Рисунок 8"/>
          <p:cNvPicPr>
            <a:picLocks noChangeAspect="1"/>
          </p:cNvPicPr>
          <p:nvPr/>
        </p:nvPicPr>
        <p:blipFill rotWithShape="1">
          <a:blip r:embed="rId3"/>
          <a:srcRect l="21208" r="12733" b="37255"/>
          <a:stretch/>
        </p:blipFill>
        <p:spPr>
          <a:xfrm>
            <a:off x="1859704" y="3795873"/>
            <a:ext cx="5918391" cy="2986392"/>
          </a:xfrm>
          <a:prstGeom prst="rect">
            <a:avLst/>
          </a:prstGeom>
        </p:spPr>
      </p:pic>
      <p:sp>
        <p:nvSpPr>
          <p:cNvPr id="6" name="Прямоугольник 5"/>
          <p:cNvSpPr/>
          <p:nvPr/>
        </p:nvSpPr>
        <p:spPr>
          <a:xfrm>
            <a:off x="7954118" y="5392366"/>
            <a:ext cx="389458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scaling for convolutional neural networks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a:t>
            </a:r>
            <a:b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b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
        <p:nvSpPr>
          <p:cNvPr id="10" name="Прямоугольник 9"/>
          <p:cNvSpPr/>
          <p:nvPr/>
        </p:nvSpPr>
        <p:spPr>
          <a:xfrm>
            <a:off x="3747878" y="3457914"/>
            <a:ext cx="38945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EfficientNet</a:t>
            </a:r>
            <a:r>
              <a:rPr kumimoji="0" lang="ru-RU"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B0</a:t>
            </a:r>
            <a:endParaRPr kumimoji="0" lang="ru-RU" sz="20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456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65125"/>
            <a:ext cx="11277600" cy="1187904"/>
          </a:xfrm>
        </p:spPr>
        <p:txBody>
          <a:bodyPr>
            <a:noAutofit/>
          </a:bodyPr>
          <a:lstStyle/>
          <a:p>
            <a:pPr algn="ctr"/>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(2019) </a:t>
            </a:r>
            <a:r>
              <a:rPr lang="ru-RU" sz="4800" b="1" dirty="0">
                <a:solidFill>
                  <a:schemeClr val="bg1"/>
                </a:solidFill>
              </a:rPr>
              <a:t/>
            </a:r>
            <a:br>
              <a:rPr lang="ru-RU" sz="4800" b="1" dirty="0">
                <a:solidFill>
                  <a:schemeClr val="bg1"/>
                </a:solidFill>
              </a:rPr>
            </a:br>
            <a:endParaRPr lang="ru-RU" sz="4800" b="1" dirty="0">
              <a:solidFill>
                <a:schemeClr val="bg1"/>
              </a:solidFill>
            </a:endParaRPr>
          </a:p>
        </p:txBody>
      </p:sp>
      <p:sp>
        <p:nvSpPr>
          <p:cNvPr id="3" name="Объект 2"/>
          <p:cNvSpPr>
            <a:spLocks noGrp="1"/>
          </p:cNvSpPr>
          <p:nvPr>
            <p:ph idx="1"/>
          </p:nvPr>
        </p:nvSpPr>
        <p:spPr>
          <a:xfrm>
            <a:off x="298302" y="1151376"/>
            <a:ext cx="11436498" cy="4990646"/>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Предложены варианты </a:t>
            </a:r>
            <a:r>
              <a:rPr lang="en-US" sz="2400" b="1" dirty="0" err="1">
                <a:solidFill>
                  <a:schemeClr val="bg1"/>
                </a:solidFill>
              </a:rPr>
              <a:t>EfficientNet</a:t>
            </a:r>
            <a:r>
              <a:rPr lang="ru-RU" sz="2400" b="1" dirty="0">
                <a:solidFill>
                  <a:schemeClr val="bg1"/>
                </a:solidFill>
              </a:rPr>
              <a:t> </a:t>
            </a:r>
            <a:r>
              <a:rPr lang="en-US" sz="2400" b="1" dirty="0">
                <a:solidFill>
                  <a:schemeClr val="bg1"/>
                </a:solidFill>
              </a:rPr>
              <a:t>B0, B1-B7.</a:t>
            </a:r>
          </a:p>
          <a:p>
            <a:pPr eaLnBrk="0" fontAlgn="base" hangingPunct="0">
              <a:lnSpc>
                <a:spcPct val="100000"/>
              </a:lnSpc>
              <a:spcBef>
                <a:spcPct val="0"/>
              </a:spcBef>
              <a:spcAft>
                <a:spcPct val="0"/>
              </a:spcAft>
            </a:pPr>
            <a:r>
              <a:rPr lang="ru-RU" altLang="ru-RU" sz="2400" dirty="0">
                <a:solidFill>
                  <a:schemeClr val="bg1"/>
                </a:solidFill>
              </a:rPr>
              <a:t>Также есть много </a:t>
            </a:r>
            <a:r>
              <a:rPr lang="ru-RU" altLang="ru-RU" sz="2400" dirty="0" err="1">
                <a:solidFill>
                  <a:schemeClr val="bg1"/>
                </a:solidFill>
              </a:rPr>
              <a:t>кастомных</a:t>
            </a:r>
            <a:r>
              <a:rPr lang="ru-RU" altLang="ru-RU" sz="2400" dirty="0">
                <a:solidFill>
                  <a:schemeClr val="bg1"/>
                </a:solidFill>
              </a:rPr>
              <a:t> вариантов </a:t>
            </a:r>
            <a:r>
              <a:rPr lang="en-US" sz="2400" b="1" dirty="0" err="1">
                <a:solidFill>
                  <a:schemeClr val="bg1"/>
                </a:solidFill>
              </a:rPr>
              <a:t>EfficientNet</a:t>
            </a:r>
            <a:r>
              <a:rPr lang="ru-RU" sz="2400" b="1" dirty="0">
                <a:solidFill>
                  <a:schemeClr val="bg1"/>
                </a:solidFill>
              </a:rPr>
              <a:t> </a:t>
            </a:r>
            <a:r>
              <a:rPr lang="ru-RU" sz="2400" dirty="0">
                <a:solidFill>
                  <a:schemeClr val="bg1"/>
                </a:solidFill>
              </a:rPr>
              <a:t>для разных задач.</a:t>
            </a:r>
          </a:p>
          <a:p>
            <a:pPr lvl="1" eaLnBrk="0" fontAlgn="base" hangingPunct="0">
              <a:lnSpc>
                <a:spcPct val="100000"/>
              </a:lnSpc>
              <a:spcBef>
                <a:spcPct val="0"/>
              </a:spcBef>
              <a:spcAft>
                <a:spcPct val="0"/>
              </a:spcAft>
            </a:pPr>
            <a:r>
              <a:rPr lang="ru-RU" altLang="ru-RU" dirty="0">
                <a:solidFill>
                  <a:schemeClr val="bg1"/>
                </a:solidFill>
              </a:rPr>
              <a:t>Архитектура </a:t>
            </a:r>
            <a:r>
              <a:rPr lang="en-US" b="1" dirty="0" err="1">
                <a:solidFill>
                  <a:schemeClr val="bg1"/>
                </a:solidFill>
              </a:rPr>
              <a:t>EfficientNet</a:t>
            </a:r>
            <a:r>
              <a:rPr lang="ru-RU" b="1" dirty="0">
                <a:solidFill>
                  <a:schemeClr val="bg1"/>
                </a:solidFill>
              </a:rPr>
              <a:t> </a:t>
            </a:r>
            <a:r>
              <a:rPr lang="ru-RU" dirty="0">
                <a:solidFill>
                  <a:schemeClr val="bg1"/>
                </a:solidFill>
              </a:rPr>
              <a:t>одна из самых популярных сегодня.</a:t>
            </a:r>
            <a:endParaRPr lang="ru-RU" altLang="ru-RU" dirty="0">
              <a:solidFill>
                <a:schemeClr val="bg1"/>
              </a:solidFill>
            </a:endParaRPr>
          </a:p>
        </p:txBody>
      </p:sp>
      <p:pic>
        <p:nvPicPr>
          <p:cNvPr id="2050" name="Picture 2" descr="GitHub - qubvel/efficientnet: Implementation of EfficientNet model. Keras  and TensorFlow Ker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081" y="2436571"/>
            <a:ext cx="4525556" cy="360197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920056" y="6117733"/>
            <a:ext cx="53247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M., Le Q.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Efficientnet</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Rethinking model scaling for convolutional neural networks //</a:t>
            </a:r>
            <a:r>
              <a:rPr kumimoji="0" lang="ru-RU"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 – PMLR, 2019. – С. 6105-6114.</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graphicFrame>
        <p:nvGraphicFramePr>
          <p:cNvPr id="8" name="Таблица 7"/>
          <p:cNvGraphicFramePr>
            <a:graphicFrameLocks noGrp="1"/>
          </p:cNvGraphicFramePr>
          <p:nvPr>
            <p:extLst/>
          </p:nvPr>
        </p:nvGraphicFramePr>
        <p:xfrm>
          <a:off x="5901858" y="2434158"/>
          <a:ext cx="5829375" cy="3606800"/>
        </p:xfrm>
        <a:graphic>
          <a:graphicData uri="http://schemas.openxmlformats.org/drawingml/2006/table">
            <a:tbl>
              <a:tblPr firstRow="1" bandRow="1">
                <a:tableStyleId>{5C22544A-7EE6-4342-B048-85BDC9FD1C3A}</a:tableStyleId>
              </a:tblPr>
              <a:tblGrid>
                <a:gridCol w="990674">
                  <a:extLst>
                    <a:ext uri="{9D8B030D-6E8A-4147-A177-3AD203B41FA5}">
                      <a16:colId xmlns:a16="http://schemas.microsoft.com/office/drawing/2014/main" val="758108092"/>
                    </a:ext>
                  </a:extLst>
                </a:gridCol>
                <a:gridCol w="1076325">
                  <a:extLst>
                    <a:ext uri="{9D8B030D-6E8A-4147-A177-3AD203B41FA5}">
                      <a16:colId xmlns:a16="http://schemas.microsoft.com/office/drawing/2014/main" val="2972304472"/>
                    </a:ext>
                  </a:extLst>
                </a:gridCol>
                <a:gridCol w="1076325">
                  <a:extLst>
                    <a:ext uri="{9D8B030D-6E8A-4147-A177-3AD203B41FA5}">
                      <a16:colId xmlns:a16="http://schemas.microsoft.com/office/drawing/2014/main" val="2859446073"/>
                    </a:ext>
                  </a:extLst>
                </a:gridCol>
                <a:gridCol w="1520176">
                  <a:extLst>
                    <a:ext uri="{9D8B030D-6E8A-4147-A177-3AD203B41FA5}">
                      <a16:colId xmlns:a16="http://schemas.microsoft.com/office/drawing/2014/main" val="2942911722"/>
                    </a:ext>
                  </a:extLst>
                </a:gridCol>
                <a:gridCol w="1165875">
                  <a:extLst>
                    <a:ext uri="{9D8B030D-6E8A-4147-A177-3AD203B41FA5}">
                      <a16:colId xmlns:a16="http://schemas.microsoft.com/office/drawing/2014/main" val="3156954897"/>
                    </a:ext>
                  </a:extLst>
                </a:gridCol>
              </a:tblGrid>
              <a:tr h="370840">
                <a:tc>
                  <a:txBody>
                    <a:bodyPr/>
                    <a:lstStyle/>
                    <a:p>
                      <a:r>
                        <a:rPr lang="ru-RU" dirty="0"/>
                        <a:t>Модель</a:t>
                      </a:r>
                    </a:p>
                  </a:txBody>
                  <a:tcPr/>
                </a:tc>
                <a:tc>
                  <a:txBody>
                    <a:bodyPr/>
                    <a:lstStyle/>
                    <a:p>
                      <a:r>
                        <a:rPr lang="ru-RU" dirty="0"/>
                        <a:t>Ширина</a:t>
                      </a:r>
                      <a:r>
                        <a:rPr lang="en-US" dirty="0"/>
                        <a:t/>
                      </a:r>
                      <a:br>
                        <a:rPr lang="en-US" dirty="0"/>
                      </a:br>
                      <a:r>
                        <a:rPr lang="ru-RU" altLang="ru-RU" sz="1800" dirty="0">
                          <a:solidFill>
                            <a:schemeClr val="bg1"/>
                          </a:solidFill>
                        </a:rPr>
                        <a:t>𝐶∼𝛼</a:t>
                      </a:r>
                      <a:endParaRPr lang="ru-RU" dirty="0"/>
                    </a:p>
                  </a:txBody>
                  <a:tcPr/>
                </a:tc>
                <a:tc>
                  <a:txBody>
                    <a:bodyPr/>
                    <a:lstStyle/>
                    <a:p>
                      <a:r>
                        <a:rPr lang="ru-RU" dirty="0"/>
                        <a:t>Глубина</a:t>
                      </a:r>
                      <a:r>
                        <a:rPr lang="en-US" dirty="0"/>
                        <a:t/>
                      </a:r>
                      <a:br>
                        <a:rPr lang="en-US" dirty="0"/>
                      </a:br>
                      <a:r>
                        <a:rPr lang="ru-RU" altLang="ru-RU" sz="1800" dirty="0">
                          <a:solidFill>
                            <a:schemeClr val="bg1"/>
                          </a:solidFill>
                        </a:rPr>
                        <a:t>𝐿∼𝛽</a:t>
                      </a:r>
                      <a:endParaRPr lang="ru-RU" dirty="0"/>
                    </a:p>
                  </a:txBody>
                  <a:tcPr/>
                </a:tc>
                <a:tc>
                  <a:txBody>
                    <a:bodyPr/>
                    <a:lstStyle/>
                    <a:p>
                      <a:r>
                        <a:rPr lang="ru-RU" dirty="0"/>
                        <a:t>Разрешение</a:t>
                      </a:r>
                      <a:r>
                        <a:rPr lang="en-US" dirty="0"/>
                        <a:t/>
                      </a:r>
                      <a:br>
                        <a:rPr lang="en-US" dirty="0"/>
                      </a:br>
                      <a:r>
                        <a:rPr lang="ru-RU" altLang="ru-RU" sz="1800" dirty="0">
                          <a:solidFill>
                            <a:schemeClr val="bg1"/>
                          </a:solidFill>
                        </a:rPr>
                        <a:t>𝐻×𝑊,∼𝛾 </a:t>
                      </a:r>
                      <a:endParaRPr lang="ru-RU" dirty="0"/>
                    </a:p>
                  </a:txBody>
                  <a:tcPr/>
                </a:tc>
                <a:tc>
                  <a:txBody>
                    <a:bodyPr/>
                    <a:lstStyle/>
                    <a:p>
                      <a:r>
                        <a:rPr lang="en-US" dirty="0" err="1"/>
                        <a:t>DropOut</a:t>
                      </a:r>
                      <a:r>
                        <a:rPr lang="en-US" dirty="0"/>
                        <a:t/>
                      </a:r>
                      <a:br>
                        <a:rPr lang="en-US" dirty="0"/>
                      </a:br>
                      <a:r>
                        <a:rPr lang="en-US" dirty="0"/>
                        <a:t>rate</a:t>
                      </a:r>
                      <a:endParaRPr lang="ru-RU" dirty="0"/>
                    </a:p>
                  </a:txBody>
                  <a:tcPr/>
                </a:tc>
                <a:extLst>
                  <a:ext uri="{0D108BD9-81ED-4DB2-BD59-A6C34878D82A}">
                    <a16:rowId xmlns:a16="http://schemas.microsoft.com/office/drawing/2014/main" val="4211223219"/>
                  </a:ext>
                </a:extLst>
              </a:tr>
              <a:tr h="370840">
                <a:tc>
                  <a:txBody>
                    <a:bodyPr/>
                    <a:lstStyle/>
                    <a:p>
                      <a:r>
                        <a:rPr lang="en-US" dirty="0"/>
                        <a:t>B0</a:t>
                      </a:r>
                      <a:endParaRPr lang="ru-RU" dirty="0"/>
                    </a:p>
                  </a:txBody>
                  <a:tcPr/>
                </a:tc>
                <a:tc>
                  <a:txBody>
                    <a:bodyPr/>
                    <a:lstStyle/>
                    <a:p>
                      <a:r>
                        <a:rPr lang="en-US" dirty="0"/>
                        <a:t>1.0</a:t>
                      </a:r>
                      <a:endParaRPr lang="ru-RU" dirty="0"/>
                    </a:p>
                  </a:txBody>
                  <a:tcPr/>
                </a:tc>
                <a:tc>
                  <a:txBody>
                    <a:bodyPr/>
                    <a:lstStyle/>
                    <a:p>
                      <a:r>
                        <a:rPr lang="en-US" dirty="0"/>
                        <a:t>1.0</a:t>
                      </a:r>
                      <a:endParaRPr lang="ru-RU" dirty="0"/>
                    </a:p>
                  </a:txBody>
                  <a:tcPr/>
                </a:tc>
                <a:tc>
                  <a:txBody>
                    <a:bodyPr/>
                    <a:lstStyle/>
                    <a:p>
                      <a:r>
                        <a:rPr lang="en-US" dirty="0"/>
                        <a:t>224</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34305677"/>
                  </a:ext>
                </a:extLst>
              </a:tr>
              <a:tr h="370840">
                <a:tc>
                  <a:txBody>
                    <a:bodyPr/>
                    <a:lstStyle/>
                    <a:p>
                      <a:r>
                        <a:rPr lang="en-US" dirty="0"/>
                        <a:t>B1</a:t>
                      </a:r>
                      <a:endParaRPr lang="ru-RU" dirty="0"/>
                    </a:p>
                  </a:txBody>
                  <a:tcPr/>
                </a:tc>
                <a:tc>
                  <a:txBody>
                    <a:bodyPr/>
                    <a:lstStyle/>
                    <a:p>
                      <a:r>
                        <a:rPr lang="en-US" dirty="0"/>
                        <a:t>1.0</a:t>
                      </a:r>
                      <a:endParaRPr lang="ru-RU" dirty="0"/>
                    </a:p>
                  </a:txBody>
                  <a:tcPr/>
                </a:tc>
                <a:tc>
                  <a:txBody>
                    <a:bodyPr/>
                    <a:lstStyle/>
                    <a:p>
                      <a:r>
                        <a:rPr lang="en-US" dirty="0"/>
                        <a:t>1.1</a:t>
                      </a:r>
                      <a:endParaRPr lang="ru-RU" dirty="0"/>
                    </a:p>
                  </a:txBody>
                  <a:tcPr/>
                </a:tc>
                <a:tc>
                  <a:txBody>
                    <a:bodyPr/>
                    <a:lstStyle/>
                    <a:p>
                      <a:r>
                        <a:rPr lang="en-US" dirty="0"/>
                        <a:t>240</a:t>
                      </a:r>
                      <a:endParaRPr lang="ru-RU" dirty="0"/>
                    </a:p>
                  </a:txBody>
                  <a:tcPr/>
                </a:tc>
                <a:tc>
                  <a:txBody>
                    <a:bodyPr/>
                    <a:lstStyle/>
                    <a:p>
                      <a:r>
                        <a:rPr lang="en-US" dirty="0"/>
                        <a:t>0.2</a:t>
                      </a:r>
                      <a:endParaRPr lang="ru-RU" dirty="0"/>
                    </a:p>
                  </a:txBody>
                  <a:tcPr/>
                </a:tc>
                <a:extLst>
                  <a:ext uri="{0D108BD9-81ED-4DB2-BD59-A6C34878D82A}">
                    <a16:rowId xmlns:a16="http://schemas.microsoft.com/office/drawing/2014/main" val="2559085899"/>
                  </a:ext>
                </a:extLst>
              </a:tr>
              <a:tr h="370840">
                <a:tc>
                  <a:txBody>
                    <a:bodyPr/>
                    <a:lstStyle/>
                    <a:p>
                      <a:r>
                        <a:rPr lang="en-US" dirty="0"/>
                        <a:t>B2</a:t>
                      </a:r>
                      <a:endParaRPr lang="ru-RU" dirty="0"/>
                    </a:p>
                  </a:txBody>
                  <a:tcPr/>
                </a:tc>
                <a:tc>
                  <a:txBody>
                    <a:bodyPr/>
                    <a:lstStyle/>
                    <a:p>
                      <a:r>
                        <a:rPr lang="en-US" dirty="0"/>
                        <a:t>1.1</a:t>
                      </a:r>
                      <a:endParaRPr lang="ru-RU" dirty="0"/>
                    </a:p>
                  </a:txBody>
                  <a:tcPr/>
                </a:tc>
                <a:tc>
                  <a:txBody>
                    <a:bodyPr/>
                    <a:lstStyle/>
                    <a:p>
                      <a:r>
                        <a:rPr lang="en-US" dirty="0"/>
                        <a:t>1.2</a:t>
                      </a:r>
                      <a:endParaRPr lang="ru-RU" dirty="0"/>
                    </a:p>
                  </a:txBody>
                  <a:tcPr/>
                </a:tc>
                <a:tc>
                  <a:txBody>
                    <a:bodyPr/>
                    <a:lstStyle/>
                    <a:p>
                      <a:r>
                        <a:rPr lang="en-US" dirty="0"/>
                        <a:t>260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4071935590"/>
                  </a:ext>
                </a:extLst>
              </a:tr>
              <a:tr h="370840">
                <a:tc>
                  <a:txBody>
                    <a:bodyPr/>
                    <a:lstStyle/>
                    <a:p>
                      <a:r>
                        <a:rPr lang="en-US" dirty="0"/>
                        <a:t>B3</a:t>
                      </a:r>
                      <a:endParaRPr lang="ru-RU" dirty="0"/>
                    </a:p>
                  </a:txBody>
                  <a:tcPr/>
                </a:tc>
                <a:tc>
                  <a:txBody>
                    <a:bodyPr/>
                    <a:lstStyle/>
                    <a:p>
                      <a:r>
                        <a:rPr lang="en-US" dirty="0"/>
                        <a:t>1.2</a:t>
                      </a:r>
                      <a:endParaRPr lang="ru-RU" dirty="0"/>
                    </a:p>
                  </a:txBody>
                  <a:tcPr/>
                </a:tc>
                <a:tc>
                  <a:txBody>
                    <a:bodyPr/>
                    <a:lstStyle/>
                    <a:p>
                      <a:r>
                        <a:rPr lang="en-US" dirty="0"/>
                        <a:t>1.4</a:t>
                      </a:r>
                      <a:endParaRPr lang="ru-RU" dirty="0"/>
                    </a:p>
                  </a:txBody>
                  <a:tcPr/>
                </a:tc>
                <a:tc>
                  <a:txBody>
                    <a:bodyPr/>
                    <a:lstStyle/>
                    <a:p>
                      <a:r>
                        <a:rPr lang="en-US" dirty="0"/>
                        <a:t>300</a:t>
                      </a:r>
                      <a:endParaRPr lang="ru-RU" dirty="0"/>
                    </a:p>
                  </a:txBody>
                  <a:tcPr/>
                </a:tc>
                <a:tc>
                  <a:txBody>
                    <a:bodyPr/>
                    <a:lstStyle/>
                    <a:p>
                      <a:r>
                        <a:rPr lang="en-US" dirty="0"/>
                        <a:t>0.3</a:t>
                      </a:r>
                      <a:endParaRPr lang="ru-RU" dirty="0"/>
                    </a:p>
                  </a:txBody>
                  <a:tcPr/>
                </a:tc>
                <a:extLst>
                  <a:ext uri="{0D108BD9-81ED-4DB2-BD59-A6C34878D82A}">
                    <a16:rowId xmlns:a16="http://schemas.microsoft.com/office/drawing/2014/main" val="1961715527"/>
                  </a:ext>
                </a:extLst>
              </a:tr>
              <a:tr h="370840">
                <a:tc>
                  <a:txBody>
                    <a:bodyPr/>
                    <a:lstStyle/>
                    <a:p>
                      <a:r>
                        <a:rPr lang="en-US" dirty="0"/>
                        <a:t>B4</a:t>
                      </a:r>
                      <a:endParaRPr lang="ru-RU" dirty="0"/>
                    </a:p>
                  </a:txBody>
                  <a:tcPr/>
                </a:tc>
                <a:tc>
                  <a:txBody>
                    <a:bodyPr/>
                    <a:lstStyle/>
                    <a:p>
                      <a:r>
                        <a:rPr lang="en-US" dirty="0"/>
                        <a:t>1.4</a:t>
                      </a:r>
                      <a:endParaRPr lang="ru-RU" dirty="0"/>
                    </a:p>
                  </a:txBody>
                  <a:tcPr/>
                </a:tc>
                <a:tc>
                  <a:txBody>
                    <a:bodyPr/>
                    <a:lstStyle/>
                    <a:p>
                      <a:r>
                        <a:rPr lang="en-US" dirty="0"/>
                        <a:t>1.8</a:t>
                      </a:r>
                      <a:endParaRPr lang="ru-RU" dirty="0"/>
                    </a:p>
                  </a:txBody>
                  <a:tcPr/>
                </a:tc>
                <a:tc>
                  <a:txBody>
                    <a:bodyPr/>
                    <a:lstStyle/>
                    <a:p>
                      <a:r>
                        <a:rPr lang="en-US" dirty="0"/>
                        <a:t>380</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422055814"/>
                  </a:ext>
                </a:extLst>
              </a:tr>
              <a:tr h="370840">
                <a:tc>
                  <a:txBody>
                    <a:bodyPr/>
                    <a:lstStyle/>
                    <a:p>
                      <a:r>
                        <a:rPr lang="en-US" dirty="0"/>
                        <a:t>B5</a:t>
                      </a:r>
                      <a:endParaRPr lang="ru-RU" dirty="0"/>
                    </a:p>
                  </a:txBody>
                  <a:tcPr/>
                </a:tc>
                <a:tc>
                  <a:txBody>
                    <a:bodyPr/>
                    <a:lstStyle/>
                    <a:p>
                      <a:r>
                        <a:rPr lang="en-US" dirty="0"/>
                        <a:t>1.6</a:t>
                      </a:r>
                      <a:endParaRPr lang="ru-RU" dirty="0"/>
                    </a:p>
                  </a:txBody>
                  <a:tcPr/>
                </a:tc>
                <a:tc>
                  <a:txBody>
                    <a:bodyPr/>
                    <a:lstStyle/>
                    <a:p>
                      <a:r>
                        <a:rPr lang="en-US" dirty="0"/>
                        <a:t>2.2</a:t>
                      </a:r>
                      <a:endParaRPr lang="ru-RU" dirty="0"/>
                    </a:p>
                  </a:txBody>
                  <a:tcPr/>
                </a:tc>
                <a:tc>
                  <a:txBody>
                    <a:bodyPr/>
                    <a:lstStyle/>
                    <a:p>
                      <a:r>
                        <a:rPr lang="en-US" dirty="0"/>
                        <a:t>456</a:t>
                      </a:r>
                      <a:endParaRPr lang="ru-RU" dirty="0"/>
                    </a:p>
                  </a:txBody>
                  <a:tcPr/>
                </a:tc>
                <a:tc>
                  <a:txBody>
                    <a:bodyPr/>
                    <a:lstStyle/>
                    <a:p>
                      <a:r>
                        <a:rPr lang="en-US" dirty="0"/>
                        <a:t>0.4</a:t>
                      </a:r>
                      <a:endParaRPr lang="ru-RU" dirty="0"/>
                    </a:p>
                  </a:txBody>
                  <a:tcPr/>
                </a:tc>
                <a:extLst>
                  <a:ext uri="{0D108BD9-81ED-4DB2-BD59-A6C34878D82A}">
                    <a16:rowId xmlns:a16="http://schemas.microsoft.com/office/drawing/2014/main" val="3062826225"/>
                  </a:ext>
                </a:extLst>
              </a:tr>
              <a:tr h="370840">
                <a:tc>
                  <a:txBody>
                    <a:bodyPr/>
                    <a:lstStyle/>
                    <a:p>
                      <a:r>
                        <a:rPr lang="en-US" dirty="0"/>
                        <a:t>B6</a:t>
                      </a:r>
                      <a:endParaRPr lang="ru-RU" dirty="0"/>
                    </a:p>
                  </a:txBody>
                  <a:tcPr/>
                </a:tc>
                <a:tc>
                  <a:txBody>
                    <a:bodyPr/>
                    <a:lstStyle/>
                    <a:p>
                      <a:r>
                        <a:rPr lang="en-US" dirty="0"/>
                        <a:t>1.8</a:t>
                      </a:r>
                      <a:endParaRPr lang="ru-RU" dirty="0"/>
                    </a:p>
                  </a:txBody>
                  <a:tcPr/>
                </a:tc>
                <a:tc>
                  <a:txBody>
                    <a:bodyPr/>
                    <a:lstStyle/>
                    <a:p>
                      <a:r>
                        <a:rPr lang="en-US" dirty="0"/>
                        <a:t>2.6</a:t>
                      </a:r>
                      <a:endParaRPr lang="ru-RU" dirty="0"/>
                    </a:p>
                  </a:txBody>
                  <a:tcPr/>
                </a:tc>
                <a:tc>
                  <a:txBody>
                    <a:bodyPr/>
                    <a:lstStyle/>
                    <a:p>
                      <a:r>
                        <a:rPr lang="en-US" dirty="0"/>
                        <a:t>528</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2276346145"/>
                  </a:ext>
                </a:extLst>
              </a:tr>
              <a:tr h="370840">
                <a:tc>
                  <a:txBody>
                    <a:bodyPr/>
                    <a:lstStyle/>
                    <a:p>
                      <a:r>
                        <a:rPr lang="en-US" dirty="0"/>
                        <a:t>B7</a:t>
                      </a:r>
                      <a:endParaRPr lang="ru-RU" dirty="0"/>
                    </a:p>
                  </a:txBody>
                  <a:tcPr/>
                </a:tc>
                <a:tc>
                  <a:txBody>
                    <a:bodyPr/>
                    <a:lstStyle/>
                    <a:p>
                      <a:r>
                        <a:rPr lang="en-US" dirty="0"/>
                        <a:t>2</a:t>
                      </a:r>
                      <a:endParaRPr lang="ru-RU" dirty="0"/>
                    </a:p>
                  </a:txBody>
                  <a:tcPr/>
                </a:tc>
                <a:tc>
                  <a:txBody>
                    <a:bodyPr/>
                    <a:lstStyle/>
                    <a:p>
                      <a:r>
                        <a:rPr lang="en-US" dirty="0"/>
                        <a:t>3.1</a:t>
                      </a:r>
                      <a:endParaRPr lang="ru-RU" dirty="0"/>
                    </a:p>
                  </a:txBody>
                  <a:tcPr/>
                </a:tc>
                <a:tc>
                  <a:txBody>
                    <a:bodyPr/>
                    <a:lstStyle/>
                    <a:p>
                      <a:r>
                        <a:rPr lang="en-US" dirty="0"/>
                        <a:t>600</a:t>
                      </a:r>
                      <a:endParaRPr lang="ru-RU" dirty="0"/>
                    </a:p>
                  </a:txBody>
                  <a:tcPr/>
                </a:tc>
                <a:tc>
                  <a:txBody>
                    <a:bodyPr/>
                    <a:lstStyle/>
                    <a:p>
                      <a:r>
                        <a:rPr lang="en-US" dirty="0"/>
                        <a:t>0.5</a:t>
                      </a:r>
                      <a:endParaRPr lang="ru-RU" dirty="0"/>
                    </a:p>
                  </a:txBody>
                  <a:tcPr/>
                </a:tc>
                <a:extLst>
                  <a:ext uri="{0D108BD9-81ED-4DB2-BD59-A6C34878D82A}">
                    <a16:rowId xmlns:a16="http://schemas.microsoft.com/office/drawing/2014/main" val="1203709335"/>
                  </a:ext>
                </a:extLst>
              </a:tr>
            </a:tbl>
          </a:graphicData>
        </a:graphic>
      </p:graphicFrame>
      <p:sp>
        <p:nvSpPr>
          <p:cNvPr id="7" name="Прямоугольник 6"/>
          <p:cNvSpPr/>
          <p:nvPr/>
        </p:nvSpPr>
        <p:spPr>
          <a:xfrm>
            <a:off x="7127192" y="6040958"/>
            <a:ext cx="444381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1"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https://github.com/tensorflow/tpu/blob/master/models/official/efficientnet/efficientnet_builder.py</a:t>
            </a:r>
          </a:p>
        </p:txBody>
      </p:sp>
    </p:spTree>
    <p:extLst>
      <p:ext uri="{BB962C8B-B14F-4D97-AF65-F5344CB8AC3E}">
        <p14:creationId xmlns:p14="http://schemas.microsoft.com/office/powerpoint/2010/main" val="25464271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099" y="952500"/>
            <a:ext cx="11459555" cy="5619750"/>
          </a:xfrm>
        </p:spPr>
        <p:txBody>
          <a:bodyPr>
            <a:normAutofit/>
          </a:bodyPr>
          <a:lstStyle/>
          <a:p>
            <a:pPr eaLnBrk="0" fontAlgn="base" hangingPunct="0">
              <a:lnSpc>
                <a:spcPct val="100000"/>
              </a:lnSpc>
              <a:spcBef>
                <a:spcPts val="600"/>
              </a:spcBef>
              <a:spcAft>
                <a:spcPct val="0"/>
              </a:spcAft>
            </a:pPr>
            <a:r>
              <a:rPr lang="ru-RU" altLang="ru-RU" sz="2400" dirty="0">
                <a:solidFill>
                  <a:schemeClr val="bg1"/>
                </a:solidFill>
              </a:rPr>
              <a:t>Основная идея: </a:t>
            </a:r>
            <a:r>
              <a:rPr lang="ru-RU" altLang="ru-RU" sz="2400" dirty="0" err="1">
                <a:solidFill>
                  <a:schemeClr val="bg1"/>
                </a:solidFill>
              </a:rPr>
              <a:t>depthwise</a:t>
            </a:r>
            <a:r>
              <a:rPr lang="ru-RU" altLang="ru-RU" sz="2400" dirty="0">
                <a:solidFill>
                  <a:schemeClr val="bg1"/>
                </a:solidFill>
              </a:rPr>
              <a:t> </a:t>
            </a:r>
            <a:r>
              <a:rPr lang="ru-RU" altLang="ru-RU" sz="2400" dirty="0" err="1">
                <a:solidFill>
                  <a:schemeClr val="bg1"/>
                </a:solidFill>
              </a:rPr>
              <a:t>convolutions</a:t>
            </a:r>
            <a:r>
              <a:rPr lang="ru-RU" altLang="ru-RU" sz="2400" dirty="0">
                <a:solidFill>
                  <a:schemeClr val="bg1"/>
                </a:solidFill>
              </a:rPr>
              <a:t> может снизить производительность.</a:t>
            </a:r>
          </a:p>
          <a:p>
            <a:pPr lvl="1" eaLnBrk="0" fontAlgn="base" hangingPunct="0">
              <a:lnSpc>
                <a:spcPct val="100000"/>
              </a:lnSpc>
              <a:spcBef>
                <a:spcPts val="600"/>
              </a:spcBef>
              <a:spcAft>
                <a:spcPct val="0"/>
              </a:spcAft>
            </a:pPr>
            <a:r>
              <a:rPr lang="ru-RU" altLang="ru-RU" dirty="0">
                <a:solidFill>
                  <a:schemeClr val="bg1"/>
                </a:solidFill>
              </a:rPr>
              <a:t>Такая свертка более латентна – требует больше обращений к памяти, + свертку 1х1, это плохо в некоторых случаях.</a:t>
            </a:r>
          </a:p>
          <a:p>
            <a:pPr eaLnBrk="0" fontAlgn="base" hangingPunct="0">
              <a:lnSpc>
                <a:spcPct val="100000"/>
              </a:lnSpc>
              <a:spcBef>
                <a:spcPts val="600"/>
              </a:spcBef>
              <a:spcAft>
                <a:spcPct val="0"/>
              </a:spcAft>
            </a:pPr>
            <a:r>
              <a:rPr lang="ru-RU" altLang="ru-RU" sz="2400" b="1" dirty="0">
                <a:solidFill>
                  <a:schemeClr val="bg1"/>
                </a:solidFill>
              </a:rPr>
              <a:t>замена блоков</a:t>
            </a:r>
            <a:r>
              <a:rPr lang="ru-RU" altLang="ru-RU" sz="2400" dirty="0">
                <a:solidFill>
                  <a:schemeClr val="bg1"/>
                </a:solidFill>
              </a:rPr>
              <a:t>, 1×1 и </a:t>
            </a:r>
            <a:r>
              <a:rPr lang="en-US" altLang="ru-RU" sz="2400" dirty="0">
                <a:solidFill>
                  <a:schemeClr val="bg1"/>
                </a:solidFill>
              </a:rPr>
              <a:t>DW</a:t>
            </a:r>
            <a:r>
              <a:rPr lang="ru-RU" altLang="ru-RU" sz="2400" dirty="0">
                <a:solidFill>
                  <a:schemeClr val="bg1"/>
                </a:solidFill>
              </a:rPr>
              <a:t> 3×3 на простую свертку 3×3 - </a:t>
            </a:r>
            <a:r>
              <a:rPr lang="ru-RU" altLang="ru-RU" sz="2400" b="1" dirty="0" err="1">
                <a:solidFill>
                  <a:schemeClr val="bg1"/>
                </a:solidFill>
              </a:rPr>
              <a:t>fused</a:t>
            </a:r>
            <a:r>
              <a:rPr lang="ru-RU" altLang="ru-RU" sz="2400" b="1" dirty="0">
                <a:solidFill>
                  <a:schemeClr val="bg1"/>
                </a:solidFill>
              </a:rPr>
              <a:t> </a:t>
            </a:r>
            <a:r>
              <a:rPr lang="ru-RU" altLang="ru-RU" sz="2400" b="1" dirty="0" err="1">
                <a:solidFill>
                  <a:schemeClr val="bg1"/>
                </a:solidFill>
              </a:rPr>
              <a:t>convolution</a:t>
            </a:r>
            <a:r>
              <a:rPr lang="ru-RU" altLang="ru-RU" sz="2400" b="1" dirty="0">
                <a:solidFill>
                  <a:schemeClr val="bg1"/>
                </a:solidFill>
              </a:rPr>
              <a:t> </a:t>
            </a:r>
            <a:r>
              <a:rPr lang="ru-RU" altLang="ru-RU" sz="2400" dirty="0">
                <a:solidFill>
                  <a:schemeClr val="bg1"/>
                </a:solidFill>
              </a:rPr>
              <a:t>.</a:t>
            </a:r>
            <a:endParaRPr lang="en-US" altLang="ru-RU" sz="2400" dirty="0">
              <a:solidFill>
                <a:schemeClr val="bg1"/>
              </a:solidFill>
            </a:endParaRPr>
          </a:p>
          <a:p>
            <a:pPr lvl="1" eaLnBrk="0" fontAlgn="base" hangingPunct="0">
              <a:lnSpc>
                <a:spcPct val="100000"/>
              </a:lnSpc>
              <a:spcBef>
                <a:spcPts val="600"/>
              </a:spcBef>
              <a:spcAft>
                <a:spcPct val="0"/>
              </a:spcAft>
            </a:pPr>
            <a:r>
              <a:rPr lang="ru-RU" altLang="ru-RU" dirty="0">
                <a:solidFill>
                  <a:schemeClr val="bg1"/>
                </a:solidFill>
              </a:rPr>
              <a:t>В ходе NAS</a:t>
            </a:r>
            <a:r>
              <a:rPr lang="en-US" altLang="ru-RU" dirty="0">
                <a:solidFill>
                  <a:schemeClr val="bg1"/>
                </a:solidFill>
              </a:rPr>
              <a:t> </a:t>
            </a:r>
            <a:r>
              <a:rPr lang="ru-RU" altLang="ru-RU" dirty="0">
                <a:solidFill>
                  <a:schemeClr val="bg1"/>
                </a:solidFill>
              </a:rPr>
              <a:t>оказалась что </a:t>
            </a:r>
            <a:r>
              <a:rPr lang="en-US" altLang="ru-RU" dirty="0">
                <a:solidFill>
                  <a:schemeClr val="bg1"/>
                </a:solidFill>
              </a:rPr>
              <a:t>fused</a:t>
            </a:r>
            <a:r>
              <a:rPr lang="ru-RU" altLang="ru-RU" dirty="0">
                <a:solidFill>
                  <a:schemeClr val="bg1"/>
                </a:solidFill>
              </a:rPr>
              <a:t> свертка лучше </a:t>
            </a:r>
            <a:r>
              <a:rPr lang="en-US" altLang="ru-RU" dirty="0">
                <a:solidFill>
                  <a:schemeClr val="bg1"/>
                </a:solidFill>
              </a:rPr>
              <a:t/>
            </a:r>
            <a:br>
              <a:rPr lang="en-US" altLang="ru-RU" dirty="0">
                <a:solidFill>
                  <a:schemeClr val="bg1"/>
                </a:solidFill>
              </a:rPr>
            </a:br>
            <a:r>
              <a:rPr lang="ru-RU" altLang="ru-RU" dirty="0">
                <a:solidFill>
                  <a:schemeClr val="bg1"/>
                </a:solidFill>
              </a:rPr>
              <a:t>для небольших моделей </a:t>
            </a:r>
            <a:r>
              <a:rPr lang="en-US" altLang="ru-RU" dirty="0">
                <a:solidFill>
                  <a:schemeClr val="bg1"/>
                </a:solidFill>
              </a:rPr>
              <a:t/>
            </a:r>
            <a:br>
              <a:rPr lang="en-US" altLang="ru-RU" dirty="0">
                <a:solidFill>
                  <a:schemeClr val="bg1"/>
                </a:solidFill>
              </a:rPr>
            </a:br>
            <a:r>
              <a:rPr lang="ru-RU" altLang="ru-RU" dirty="0">
                <a:solidFill>
                  <a:schemeClr val="bg1"/>
                </a:solidFill>
              </a:rPr>
              <a:t>или на начальных слоях.</a:t>
            </a:r>
          </a:p>
          <a:p>
            <a:endParaRPr lang="ru-RU" dirty="0"/>
          </a:p>
        </p:txBody>
      </p:sp>
      <p:pic>
        <p:nvPicPr>
          <p:cNvPr id="5" name="Рисунок 4"/>
          <p:cNvPicPr>
            <a:picLocks noChangeAspect="1"/>
          </p:cNvPicPr>
          <p:nvPr/>
        </p:nvPicPr>
        <p:blipFill rotWithShape="1">
          <a:blip r:embed="rId2"/>
          <a:srcRect l="-2196" r="-1"/>
          <a:stretch/>
        </p:blipFill>
        <p:spPr>
          <a:xfrm>
            <a:off x="7340837" y="2802555"/>
            <a:ext cx="4333827" cy="3944349"/>
          </a:xfrm>
          <a:prstGeom prst="rect">
            <a:avLst/>
          </a:prstGeom>
          <a:solidFill>
            <a:schemeClr val="bg1">
              <a:lumMod val="95000"/>
            </a:schemeClr>
          </a:solidFill>
        </p:spPr>
      </p:pic>
      <p:sp>
        <p:nvSpPr>
          <p:cNvPr id="8" name="Прямоугольник 7"/>
          <p:cNvSpPr/>
          <p:nvPr/>
        </p:nvSpPr>
        <p:spPr>
          <a:xfrm>
            <a:off x="7536581" y="3590223"/>
            <a:ext cx="1682575" cy="1608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Стрелка вправо 8">
            <a:extLst>
              <a:ext uri="{FF2B5EF4-FFF2-40B4-BE49-F238E27FC236}">
                <a16:creationId xmlns:a16="http://schemas.microsoft.com/office/drawing/2014/main" id="{756DE4C2-B8A6-04B2-3C2C-90C95559F6AD}"/>
              </a:ext>
            </a:extLst>
          </p:cNvPr>
          <p:cNvSpPr/>
          <p:nvPr/>
        </p:nvSpPr>
        <p:spPr>
          <a:xfrm>
            <a:off x="9219156" y="4634630"/>
            <a:ext cx="450937" cy="1377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494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Архитектура </a:t>
            </a:r>
            <a:r>
              <a:rPr lang="en-US" sz="4800" b="1" dirty="0" err="1">
                <a:solidFill>
                  <a:schemeClr val="bg1"/>
                </a:solidFill>
              </a:rPr>
              <a:t>EfficientNet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a:t>
            </a:r>
            <a:r>
              <a:rPr lang="ru-RU" sz="4800" b="1" dirty="0">
                <a:solidFill>
                  <a:schemeClr val="bg1"/>
                </a:solidFill>
              </a:rPr>
              <a:t>20</a:t>
            </a:r>
            <a:r>
              <a:rPr lang="en-US" sz="4800" b="1" dirty="0">
                <a:solidFill>
                  <a:schemeClr val="bg1"/>
                </a:solidFill>
              </a:rPr>
              <a:t>) </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pPr eaLnBrk="0" fontAlgn="base" hangingPunct="0">
              <a:lnSpc>
                <a:spcPct val="100000"/>
              </a:lnSpc>
              <a:spcBef>
                <a:spcPct val="0"/>
              </a:spcBef>
              <a:spcAft>
                <a:spcPct val="0"/>
              </a:spcAft>
            </a:pPr>
            <a:r>
              <a:rPr lang="ru-RU" altLang="ru-RU" sz="2400" dirty="0">
                <a:solidFill>
                  <a:schemeClr val="bg1"/>
                </a:solidFill>
              </a:rPr>
              <a:t>В дополнение к NAS и </a:t>
            </a:r>
            <a:r>
              <a:rPr lang="ru-RU" altLang="ru-RU" sz="2400" dirty="0" err="1">
                <a:solidFill>
                  <a:schemeClr val="bg1"/>
                </a:solidFill>
              </a:rPr>
              <a:t>compound</a:t>
            </a:r>
            <a:r>
              <a:rPr lang="ru-RU" altLang="ru-RU" sz="2400" dirty="0">
                <a:solidFill>
                  <a:schemeClr val="bg1"/>
                </a:solidFill>
              </a:rPr>
              <a:t> </a:t>
            </a:r>
            <a:r>
              <a:rPr lang="ru-RU" altLang="ru-RU" sz="2400" dirty="0" err="1">
                <a:solidFill>
                  <a:schemeClr val="bg1"/>
                </a:solidFill>
              </a:rPr>
              <a:t>search</a:t>
            </a:r>
            <a:r>
              <a:rPr lang="ru-RU" altLang="ru-RU" sz="2400" dirty="0">
                <a:solidFill>
                  <a:schemeClr val="bg1"/>
                </a:solidFill>
              </a:rPr>
              <a:t> концепт </a:t>
            </a: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a:t>
            </a:r>
          </a:p>
          <a:p>
            <a:pPr eaLnBrk="0" fontAlgn="base" hangingPunct="0">
              <a:lnSpc>
                <a:spcPct val="100000"/>
              </a:lnSpc>
              <a:spcBef>
                <a:spcPct val="0"/>
              </a:spcBef>
              <a:spcAft>
                <a:spcPct val="0"/>
              </a:spcAft>
            </a:pPr>
            <a:r>
              <a:rPr lang="ru-RU" altLang="ru-RU" sz="2400" b="1" dirty="0" err="1">
                <a:solidFill>
                  <a:schemeClr val="bg1"/>
                </a:solidFill>
              </a:rPr>
              <a:t>progressive</a:t>
            </a:r>
            <a:r>
              <a:rPr lang="ru-RU" altLang="ru-RU" sz="2400" b="1" dirty="0">
                <a:solidFill>
                  <a:schemeClr val="bg1"/>
                </a:solidFill>
              </a:rPr>
              <a:t> </a:t>
            </a:r>
            <a:r>
              <a:rPr lang="ru-RU" altLang="ru-RU" sz="2400" b="1" dirty="0" err="1">
                <a:solidFill>
                  <a:schemeClr val="bg1"/>
                </a:solidFill>
              </a:rPr>
              <a:t>learning</a:t>
            </a:r>
            <a:r>
              <a:rPr lang="ru-RU" altLang="ru-RU" sz="2400" b="1" dirty="0">
                <a:solidFill>
                  <a:schemeClr val="bg1"/>
                </a:solidFill>
              </a:rPr>
              <a:t> – в ходе обучения увеличивается размер изображения и увеличивается </a:t>
            </a:r>
            <a:r>
              <a:rPr lang="ru-RU" altLang="ru-RU" sz="2400" b="1" dirty="0" err="1">
                <a:solidFill>
                  <a:schemeClr val="bg1"/>
                </a:solidFill>
              </a:rPr>
              <a:t>регуляризационный</a:t>
            </a:r>
            <a:r>
              <a:rPr lang="ru-RU" altLang="ru-RU" sz="2400" b="1" dirty="0">
                <a:solidFill>
                  <a:schemeClr val="bg1"/>
                </a:solidFill>
              </a:rPr>
              <a:t> эффект. </a:t>
            </a:r>
            <a:endParaRPr lang="ru-RU" altLang="ru-RU" sz="24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 увеличивается вероятность </a:t>
            </a:r>
            <a:r>
              <a:rPr lang="ru-RU" altLang="ru-RU" sz="2200" dirty="0" err="1">
                <a:solidFill>
                  <a:schemeClr val="bg1"/>
                </a:solidFill>
              </a:rPr>
              <a:t>dropout</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 число и виды аугментации;</a:t>
            </a:r>
          </a:p>
          <a:p>
            <a:pPr lvl="1" eaLnBrk="0" fontAlgn="base" hangingPunct="0">
              <a:lnSpc>
                <a:spcPct val="100000"/>
              </a:lnSpc>
              <a:spcBef>
                <a:spcPct val="0"/>
              </a:spcBef>
              <a:spcAft>
                <a:spcPct val="0"/>
              </a:spcAft>
            </a:pPr>
            <a:r>
              <a:rPr lang="ru-RU" altLang="ru-RU" sz="2200" dirty="0">
                <a:solidFill>
                  <a:schemeClr val="bg1"/>
                </a:solidFill>
              </a:rPr>
              <a:t> интенсивность </a:t>
            </a:r>
            <a:r>
              <a:rPr lang="ru-RU" altLang="ru-RU" sz="2200" dirty="0" err="1">
                <a:solidFill>
                  <a:schemeClr val="bg1"/>
                </a:solidFill>
              </a:rPr>
              <a:t>mixup</a:t>
            </a:r>
            <a:r>
              <a:rPr lang="ru-RU" altLang="ru-RU" sz="2200" dirty="0">
                <a:solidFill>
                  <a:schemeClr val="bg1"/>
                </a:solidFill>
              </a:rPr>
              <a:t> – (наложение изображений и меток)</a:t>
            </a:r>
            <a:r>
              <a:rPr lang="en-US" altLang="ru-RU" sz="2200" dirty="0">
                <a:solidFill>
                  <a:schemeClr val="bg1"/>
                </a:solidFill>
              </a:rPr>
              <a: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1800" dirty="0">
                <a:solidFill>
                  <a:schemeClr val="bg1"/>
                </a:solidFill>
              </a:rPr>
              <a:t>Предположено, что большая регуляризация на небольших изображения вызывает </a:t>
            </a:r>
            <a:r>
              <a:rPr lang="ru-RU" altLang="ru-RU" sz="1800" dirty="0" err="1">
                <a:solidFill>
                  <a:schemeClr val="bg1"/>
                </a:solidFill>
              </a:rPr>
              <a:t>недообуение</a:t>
            </a:r>
            <a:r>
              <a:rPr lang="ru-RU" altLang="ru-RU" sz="1800" dirty="0">
                <a:solidFill>
                  <a:schemeClr val="bg1"/>
                </a:solidFill>
              </a:rPr>
              <a:t> и наоборот, не достаточно большая регуляризация на больших изображениях вызывает переобучение. </a:t>
            </a:r>
          </a:p>
          <a:p>
            <a:pPr lvl="1" eaLnBrk="0" fontAlgn="base" hangingPunct="0">
              <a:lnSpc>
                <a:spcPct val="100000"/>
              </a:lnSpc>
              <a:spcBef>
                <a:spcPct val="0"/>
              </a:spcBef>
              <a:spcAft>
                <a:spcPct val="0"/>
              </a:spcAft>
            </a:pPr>
            <a:r>
              <a:rPr lang="ru-RU" altLang="ru-RU" sz="1800" dirty="0">
                <a:solidFill>
                  <a:schemeClr val="bg1"/>
                </a:solidFill>
              </a:rPr>
              <a:t>Также с размером изображения меняется размер </a:t>
            </a:r>
            <a:r>
              <a:rPr lang="ru-RU" altLang="ru-RU" sz="1800" dirty="0" err="1">
                <a:solidFill>
                  <a:schemeClr val="bg1"/>
                </a:solidFill>
              </a:rPr>
              <a:t>батча</a:t>
            </a:r>
            <a:r>
              <a:rPr lang="ru-RU" altLang="ru-RU" sz="18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Предложены варианты </a:t>
            </a:r>
            <a:r>
              <a:rPr lang="ru-RU" altLang="ru-RU" sz="2200" dirty="0" err="1">
                <a:solidFill>
                  <a:schemeClr val="bg1"/>
                </a:solidFill>
              </a:rPr>
              <a:t>EfficientNet</a:t>
            </a:r>
            <a:r>
              <a:rPr lang="ru-RU" altLang="ru-RU" sz="2200" dirty="0">
                <a:solidFill>
                  <a:schemeClr val="bg1"/>
                </a:solidFill>
              </a:rPr>
              <a:t> V2: S,M,L,XL.</a:t>
            </a:r>
            <a:endParaRPr lang="en-US" altLang="ru-RU" sz="22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Использован </a:t>
            </a:r>
            <a:r>
              <a:rPr lang="ru-RU" altLang="ru-RU" sz="2200" dirty="0" err="1">
                <a:solidFill>
                  <a:schemeClr val="bg1"/>
                </a:solidFill>
              </a:rPr>
              <a:t>stochastic</a:t>
            </a:r>
            <a:r>
              <a:rPr lang="ru-RU" altLang="ru-RU" sz="2200" dirty="0">
                <a:solidFill>
                  <a:schemeClr val="bg1"/>
                </a:solidFill>
              </a:rPr>
              <a:t> </a:t>
            </a:r>
            <a:r>
              <a:rPr lang="ru-RU" altLang="ru-RU" sz="2200" dirty="0" err="1">
                <a:solidFill>
                  <a:schemeClr val="bg1"/>
                </a:solidFill>
              </a:rPr>
              <a:t>depth</a:t>
            </a:r>
            <a:r>
              <a:rPr lang="ru-RU" altLang="ru-RU" sz="2200" dirty="0">
                <a:solidFill>
                  <a:schemeClr val="bg1"/>
                </a:solidFill>
              </a:rPr>
              <a:t>.</a:t>
            </a:r>
          </a:p>
          <a:p>
            <a:pPr eaLnBrk="0" fontAlgn="base" hangingPunct="0">
              <a:lnSpc>
                <a:spcPct val="100000"/>
              </a:lnSpc>
              <a:spcBef>
                <a:spcPct val="0"/>
              </a:spcBef>
              <a:spcAft>
                <a:spcPct val="0"/>
              </a:spcAft>
            </a:pPr>
            <a:endParaRPr lang="ru-RU" altLang="ru-RU" sz="2400" dirty="0">
              <a:solidFill>
                <a:schemeClr val="bg1"/>
              </a:solidFill>
            </a:endParaRPr>
          </a:p>
          <a:p>
            <a:pPr marL="0" lvl="0" indent="0" eaLnBrk="0" fontAlgn="base" hangingPunct="0">
              <a:lnSpc>
                <a:spcPct val="100000"/>
              </a:lnSpc>
              <a:spcBef>
                <a:spcPct val="0"/>
              </a:spcBef>
              <a:spcAft>
                <a:spcPct val="0"/>
              </a:spcAft>
              <a:buFontTx/>
              <a:buChar char="•"/>
            </a:pPr>
            <a:endParaRPr lang="ru-RU" altLang="ru-RU" sz="2400" dirty="0">
              <a:solidFill>
                <a:schemeClr val="bg1"/>
              </a:solidFill>
            </a:endParaRPr>
          </a:p>
          <a:p>
            <a:pPr marL="0" lvl="0" indent="0" eaLnBrk="0" fontAlgn="base" hangingPunct="0">
              <a:lnSpc>
                <a:spcPct val="100000"/>
              </a:lnSpc>
              <a:spcBef>
                <a:spcPct val="0"/>
              </a:spcBef>
              <a:spcAft>
                <a:spcPct val="0"/>
              </a:spcAft>
              <a:buNone/>
            </a:pPr>
            <a:endParaRPr lang="ru-RU" altLang="ru-RU" sz="1800" dirty="0"/>
          </a:p>
          <a:p>
            <a:endParaRPr lang="ru-RU" dirty="0"/>
          </a:p>
        </p:txBody>
      </p:sp>
      <p:pic>
        <p:nvPicPr>
          <p:cNvPr id="2050" name="Picture 2" descr="EfficientNetV2 Explained | Papers With Code"/>
          <p:cNvPicPr>
            <a:picLocks noChangeAspect="1" noChangeArrowheads="1"/>
          </p:cNvPicPr>
          <p:nvPr/>
        </p:nvPicPr>
        <p:blipFill rotWithShape="1">
          <a:blip r:embed="rId2">
            <a:extLst>
              <a:ext uri="{28A0092B-C50C-407E-A947-70E740481C1C}">
                <a14:useLocalDpi xmlns:a14="http://schemas.microsoft.com/office/drawing/2010/main" val="0"/>
              </a:ext>
            </a:extLst>
          </a:blip>
          <a:srcRect b="7215"/>
          <a:stretch/>
        </p:blipFill>
        <p:spPr bwMode="auto">
          <a:xfrm>
            <a:off x="7642553" y="3632485"/>
            <a:ext cx="4130347" cy="303782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667225" y="5960791"/>
            <a:ext cx="3975328"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Tan,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Mingxing</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and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Quoc</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V. Le. "Efficientnetv2: Smaller models and faster training." </a:t>
            </a:r>
            <a:r>
              <a:rPr kumimoji="0" lang="en-US" sz="1400" b="0" i="1"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arXiv</a:t>
            </a:r>
            <a:r>
              <a:rPr kumimoji="0" lang="en-US"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preprint arXiv:2104.00298 (2021).</a:t>
            </a:r>
            <a:endParaRPr kumimoji="0" lang="ru-RU" sz="1400" b="0" i="1"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4619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ResNet</a:t>
            </a:r>
            <a:r>
              <a:rPr lang="en-US" sz="4800" b="1" dirty="0" smtClean="0">
                <a:solidFill>
                  <a:schemeClr val="bg1"/>
                </a:solidFill>
              </a:rPr>
              <a:t> Strike back, </a:t>
            </a:r>
            <a:r>
              <a:rPr lang="en-US" sz="4800" b="1" dirty="0" err="1" smtClean="0">
                <a:solidFill>
                  <a:schemeClr val="bg1"/>
                </a:solidFill>
              </a:rPr>
              <a:t>RegNet</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2050" name="Picture 2" descr="ResNet strikes back: An improved training procedure in timm - 水縸半城湮- 博客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78" y="1038225"/>
            <a:ext cx="8922647"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gNetY blocks [18].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497" y="4086225"/>
            <a:ext cx="3520642" cy="2733675"/>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rotWithShape="1">
          <a:blip r:embed="rId4"/>
          <a:srcRect r="77389"/>
          <a:stretch/>
        </p:blipFill>
        <p:spPr>
          <a:xfrm>
            <a:off x="318861" y="4410075"/>
            <a:ext cx="1605428" cy="2434529"/>
          </a:xfrm>
          <a:prstGeom prst="rect">
            <a:avLst/>
          </a:prstGeom>
          <a:solidFill>
            <a:schemeClr val="bg1">
              <a:lumMod val="95000"/>
            </a:schemeClr>
          </a:solidFill>
        </p:spPr>
      </p:pic>
    </p:spTree>
    <p:extLst>
      <p:ext uri="{BB962C8B-B14F-4D97-AF65-F5344CB8AC3E}">
        <p14:creationId xmlns:p14="http://schemas.microsoft.com/office/powerpoint/2010/main" val="1556581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en-US" sz="4800" b="1" dirty="0" err="1" smtClean="0">
                <a:solidFill>
                  <a:schemeClr val="bg1"/>
                </a:solidFill>
              </a:rPr>
              <a:t>ConvNeXt</a:t>
            </a:r>
            <a:r>
              <a:rPr lang="en-US" sz="4800" b="1" dirty="0" smtClean="0">
                <a:solidFill>
                  <a:schemeClr val="bg1"/>
                </a:solidFill>
              </a:rPr>
              <a:t> 2020 - 2022</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3074" name="Picture 2" descr="ConvNeXt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5" y="1076324"/>
            <a:ext cx="6858000"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25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en-US" altLang="ru-RU" dirty="0">
                <a:solidFill>
                  <a:schemeClr val="bg1"/>
                </a:solidFill>
              </a:rPr>
              <a:t>bottleneck </a:t>
            </a:r>
            <a:r>
              <a:rPr lang="ru-RU" altLang="ru-RU" dirty="0">
                <a:solidFill>
                  <a:schemeClr val="bg1"/>
                </a:solidFill>
              </a:rPr>
              <a:t>блока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pic>
        <p:nvPicPr>
          <p:cNvPr id="7" name="Рисунок 6"/>
          <p:cNvPicPr>
            <a:picLocks noChangeAspect="1"/>
          </p:cNvPicPr>
          <p:nvPr/>
        </p:nvPicPr>
        <p:blipFill>
          <a:blip r:embed="rId3"/>
          <a:stretch>
            <a:fillRect/>
          </a:stretch>
        </p:blipFill>
        <p:spPr>
          <a:xfrm>
            <a:off x="2913982" y="3838394"/>
            <a:ext cx="3280630" cy="2425347"/>
          </a:xfrm>
          <a:prstGeom prst="rect">
            <a:avLst/>
          </a:prstGeom>
          <a:solidFill>
            <a:schemeClr val="bg1">
              <a:lumMod val="95000"/>
            </a:schemeClr>
          </a:solidFill>
        </p:spPr>
      </p:pic>
      <p:sp>
        <p:nvSpPr>
          <p:cNvPr id="10" name="Прямоугольник 9"/>
          <p:cNvSpPr/>
          <p:nvPr/>
        </p:nvSpPr>
        <p:spPr>
          <a:xfrm>
            <a:off x="2506702" y="6263741"/>
            <a:ext cx="4750981" cy="369332"/>
          </a:xfrm>
          <a:prstGeom prst="rect">
            <a:avLst/>
          </a:prstGeom>
        </p:spPr>
        <p:txBody>
          <a:bodyPr wrap="none">
            <a:spAutoFit/>
          </a:bodyPr>
          <a:lstStyle/>
          <a:p>
            <a:r>
              <a:rPr lang="ru-RU" altLang="ru-RU" dirty="0">
                <a:solidFill>
                  <a:schemeClr val="bg1"/>
                </a:solidFill>
              </a:rPr>
              <a:t>Обратите внимание в </a:t>
            </a:r>
            <a:r>
              <a:rPr lang="en-US" altLang="ru-RU" dirty="0" err="1">
                <a:solidFill>
                  <a:schemeClr val="bg1"/>
                </a:solidFill>
              </a:rPr>
              <a:t>Xception</a:t>
            </a:r>
            <a:r>
              <a:rPr lang="en-US" altLang="ru-RU" dirty="0">
                <a:solidFill>
                  <a:schemeClr val="bg1"/>
                </a:solidFill>
              </a:rPr>
              <a:t> </a:t>
            </a:r>
            <a:r>
              <a:rPr lang="ru-RU" altLang="ru-RU" dirty="0">
                <a:solidFill>
                  <a:schemeClr val="bg1"/>
                </a:solidFill>
              </a:rPr>
              <a:t>было наоборот</a:t>
            </a:r>
            <a:endParaRPr lang="ru-RU" dirty="0"/>
          </a:p>
        </p:txBody>
      </p:sp>
    </p:spTree>
    <p:extLst>
      <p:ext uri="{BB962C8B-B14F-4D97-AF65-F5344CB8AC3E}">
        <p14:creationId xmlns:p14="http://schemas.microsoft.com/office/powerpoint/2010/main" val="4109764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6900" y="182563"/>
            <a:ext cx="10515600" cy="587375"/>
          </a:xfrm>
        </p:spPr>
        <p:txBody>
          <a:bodyPr>
            <a:noAutofit/>
          </a:bodyPr>
          <a:lstStyle/>
          <a:p>
            <a:r>
              <a:rPr lang="en-US" sz="4800" b="1" dirty="0" err="1" smtClean="0">
                <a:solidFill>
                  <a:schemeClr val="bg1"/>
                </a:solidFill>
              </a:rPr>
              <a:t>RepVGG</a:t>
            </a:r>
            <a:r>
              <a:rPr lang="en-US" sz="4800" b="1" dirty="0" smtClean="0">
                <a:solidFill>
                  <a:schemeClr val="bg1"/>
                </a:solidFill>
              </a:rPr>
              <a:t>, </a:t>
            </a:r>
            <a:r>
              <a:rPr lang="en-US" sz="4800" b="1" dirty="0" err="1" smtClean="0">
                <a:solidFill>
                  <a:schemeClr val="bg1"/>
                </a:solidFill>
              </a:rPr>
              <a:t>MobileOne</a:t>
            </a:r>
            <a:endParaRPr lang="ru-RU" sz="4800" b="1" dirty="0">
              <a:solidFill>
                <a:schemeClr val="bg1"/>
              </a:solidFill>
            </a:endParaRPr>
          </a:p>
        </p:txBody>
      </p:sp>
      <p:sp>
        <p:nvSpPr>
          <p:cNvPr id="3" name="Объект 2"/>
          <p:cNvSpPr>
            <a:spLocks noGrp="1"/>
          </p:cNvSpPr>
          <p:nvPr>
            <p:ph idx="1"/>
          </p:nvPr>
        </p:nvSpPr>
        <p:spPr>
          <a:xfrm>
            <a:off x="419100" y="952500"/>
            <a:ext cx="11353800" cy="5619750"/>
          </a:xfrm>
        </p:spPr>
        <p:txBody>
          <a:bodyPr>
            <a:normAutofit/>
          </a:bodyPr>
          <a:lstStyle/>
          <a:p>
            <a:endParaRPr lang="ru-RU" dirty="0"/>
          </a:p>
        </p:txBody>
      </p:sp>
      <p:pic>
        <p:nvPicPr>
          <p:cNvPr id="4098" name="Picture 2" descr="Review — RepVGG: Making VGG-style ConvNets Great Again | by Sik-Ho Tsan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78" y="804047"/>
            <a:ext cx="5950934" cy="56221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v2/resize:fit:367/1*Kb63KU-MsNGzk9EzmvhKP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831" y="0"/>
            <a:ext cx="4829175" cy="518445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6183312" y="5169149"/>
            <a:ext cx="6096000" cy="1477328"/>
          </a:xfrm>
          <a:prstGeom prst="rect">
            <a:avLst/>
          </a:prstGeom>
        </p:spPr>
        <p:txBody>
          <a:bodyPr>
            <a:spAutoFit/>
          </a:bodyPr>
          <a:lstStyle/>
          <a:p>
            <a:pPr algn="ctr"/>
            <a:r>
              <a:rPr lang="en-US" b="1" dirty="0" err="1">
                <a:solidFill>
                  <a:schemeClr val="bg1"/>
                </a:solidFill>
                <a:latin typeface="sohne"/>
              </a:rPr>
              <a:t>MobileOne</a:t>
            </a:r>
            <a:r>
              <a:rPr lang="en-US" b="1" dirty="0">
                <a:solidFill>
                  <a:schemeClr val="bg1"/>
                </a:solidFill>
                <a:latin typeface="sohne"/>
              </a:rPr>
              <a:t> block has two different structures at train time and test time. Left: Train time </a:t>
            </a:r>
            <a:r>
              <a:rPr lang="en-US" b="1" dirty="0" err="1">
                <a:solidFill>
                  <a:schemeClr val="bg1"/>
                </a:solidFill>
                <a:latin typeface="sohne"/>
              </a:rPr>
              <a:t>MobileOne</a:t>
            </a:r>
            <a:r>
              <a:rPr lang="en-US" b="1" dirty="0">
                <a:solidFill>
                  <a:schemeClr val="bg1"/>
                </a:solidFill>
                <a:latin typeface="sohne"/>
              </a:rPr>
              <a:t> block with </a:t>
            </a:r>
            <a:r>
              <a:rPr lang="en-US" b="1" dirty="0" err="1">
                <a:solidFill>
                  <a:schemeClr val="bg1"/>
                </a:solidFill>
                <a:latin typeface="sohne"/>
              </a:rPr>
              <a:t>reparameterizable</a:t>
            </a:r>
            <a:r>
              <a:rPr lang="en-US" b="1" dirty="0">
                <a:solidFill>
                  <a:schemeClr val="bg1"/>
                </a:solidFill>
                <a:latin typeface="sohne"/>
              </a:rPr>
              <a:t> branches. Right: </a:t>
            </a:r>
            <a:r>
              <a:rPr lang="en-US" b="1" dirty="0" err="1">
                <a:solidFill>
                  <a:schemeClr val="bg1"/>
                </a:solidFill>
                <a:latin typeface="sohne"/>
              </a:rPr>
              <a:t>MobileOne</a:t>
            </a:r>
            <a:r>
              <a:rPr lang="en-US" b="1" dirty="0">
                <a:solidFill>
                  <a:schemeClr val="bg1"/>
                </a:solidFill>
                <a:latin typeface="sohne"/>
              </a:rPr>
              <a:t> block at inference where the branches are </a:t>
            </a:r>
            <a:r>
              <a:rPr lang="en-US" b="1" dirty="0" err="1">
                <a:solidFill>
                  <a:schemeClr val="bg1"/>
                </a:solidFill>
                <a:latin typeface="sohne"/>
              </a:rPr>
              <a:t>reparameterized</a:t>
            </a:r>
            <a:r>
              <a:rPr lang="en-US" b="1" dirty="0">
                <a:solidFill>
                  <a:schemeClr val="bg1"/>
                </a:solidFill>
                <a:latin typeface="sohne"/>
              </a:rPr>
              <a:t>.</a:t>
            </a:r>
            <a:endParaRPr lang="ru-RU" dirty="0">
              <a:solidFill>
                <a:schemeClr val="bg1"/>
              </a:solidFill>
            </a:endParaRPr>
          </a:p>
        </p:txBody>
      </p:sp>
      <p:sp>
        <p:nvSpPr>
          <p:cNvPr id="5" name="Прямоугольник 4"/>
          <p:cNvSpPr/>
          <p:nvPr/>
        </p:nvSpPr>
        <p:spPr>
          <a:xfrm>
            <a:off x="126206" y="6286198"/>
            <a:ext cx="6096000" cy="646331"/>
          </a:xfrm>
          <a:prstGeom prst="rect">
            <a:avLst/>
          </a:prstGeom>
        </p:spPr>
        <p:txBody>
          <a:bodyPr>
            <a:spAutoFit/>
          </a:bodyPr>
          <a:lstStyle/>
          <a:p>
            <a:r>
              <a:rPr lang="ru-RU" dirty="0">
                <a:solidFill>
                  <a:schemeClr val="bg1"/>
                </a:solidFill>
              </a:rPr>
              <a:t>https://pub.towardsai.net/repvgg-a-detailed-explanation-for-structural-re-parameterization-668075361bfa</a:t>
            </a:r>
          </a:p>
        </p:txBody>
      </p:sp>
    </p:spTree>
    <p:extLst>
      <p:ext uri="{BB962C8B-B14F-4D97-AF65-F5344CB8AC3E}">
        <p14:creationId xmlns:p14="http://schemas.microsoft.com/office/powerpoint/2010/main" val="13034917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show="0">
  <p:cSld>
    <p:bg>
      <p:bgPr>
        <a:solidFill>
          <a:srgbClr val="134790"/>
        </a:solidFill>
        <a:effectLst/>
      </p:bgPr>
    </p:bg>
    <p:spTree>
      <p:nvGrpSpPr>
        <p:cNvPr id="1" name=""/>
        <p:cNvGrpSpPr/>
        <p:nvPr/>
      </p:nvGrpSpPr>
      <p:grpSpPr bwMode="auto">
        <a:xfrm>
          <a:off x="0" y="0"/>
          <a:ext cx="0" cy="0"/>
          <a:chOff x="0" y="0"/>
          <a:chExt cx="0" cy="0"/>
        </a:xfrm>
      </p:grpSpPr>
      <p:sp>
        <p:nvSpPr>
          <p:cNvPr id="4" name="Прямоугольник 3"/>
          <p:cNvSpPr/>
          <p:nvPr/>
        </p:nvSpPr>
        <p:spPr bwMode="auto">
          <a:xfrm>
            <a:off x="447676" y="3425371"/>
            <a:ext cx="11283408" cy="3245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bwMode="auto">
          <a:xfrm>
            <a:off x="162204" y="365125"/>
            <a:ext cx="11191596" cy="788557"/>
          </a:xfrm>
        </p:spPr>
        <p:txBody>
          <a:bodyPr>
            <a:normAutofit/>
          </a:bodyPr>
          <a:lstStyle/>
          <a:p>
            <a:pPr algn="ctr">
              <a:defRPr/>
            </a:pPr>
            <a:r>
              <a:rPr lang="ru-RU" sz="4800" b="1">
                <a:solidFill>
                  <a:schemeClr val="bg1"/>
                </a:solidFill>
              </a:rPr>
              <a:t>Термин «компьютерное зрение»</a:t>
            </a:r>
            <a:endParaRPr/>
          </a:p>
        </p:txBody>
      </p:sp>
      <p:sp>
        <p:nvSpPr>
          <p:cNvPr id="3" name="Объект 2"/>
          <p:cNvSpPr>
            <a:spLocks noGrp="1"/>
          </p:cNvSpPr>
          <p:nvPr>
            <p:ph idx="1"/>
          </p:nvPr>
        </p:nvSpPr>
        <p:spPr bwMode="auto">
          <a:xfrm>
            <a:off x="741202" y="1273187"/>
            <a:ext cx="10354262" cy="5144568"/>
          </a:xfrm>
        </p:spPr>
        <p:txBody>
          <a:bodyPr>
            <a:normAutofit/>
          </a:bodyPr>
          <a:lstStyle/>
          <a:p>
            <a:pPr marL="0" indent="0">
              <a:lnSpc>
                <a:spcPct val="100000"/>
              </a:lnSpc>
              <a:spcBef>
                <a:spcPts val="0"/>
              </a:spcBef>
              <a:buNone/>
              <a:defRPr/>
            </a:pPr>
            <a:r>
              <a:rPr lang="ru-RU" sz="2400">
                <a:solidFill>
                  <a:srgbClr val="FFC000"/>
                </a:solidFill>
              </a:rPr>
              <a:t>Термин «компьютерное зрение» </a:t>
            </a:r>
            <a:endParaRPr/>
          </a:p>
          <a:p>
            <a:pPr marL="0" indent="0">
              <a:lnSpc>
                <a:spcPct val="100000"/>
              </a:lnSpc>
              <a:spcBef>
                <a:spcPts val="0"/>
              </a:spcBef>
              <a:buNone/>
              <a:defRPr/>
            </a:pPr>
            <a:r>
              <a:rPr lang="ru-RU" sz="2400">
                <a:solidFill>
                  <a:schemeClr val="bg1"/>
                </a:solidFill>
              </a:rPr>
              <a:t>	</a:t>
            </a:r>
            <a:r>
              <a:rPr lang="ru-RU" sz="2400">
                <a:solidFill>
                  <a:srgbClr val="33CC33"/>
                </a:solidFill>
              </a:rPr>
              <a:t>техническое зрение, машинное зрение</a:t>
            </a:r>
            <a:r>
              <a:rPr lang="en-US" sz="2400">
                <a:solidFill>
                  <a:srgbClr val="33CC33"/>
                </a:solidFill>
              </a:rPr>
              <a:t>,</a:t>
            </a:r>
            <a:r>
              <a:rPr lang="ru-RU" sz="2400">
                <a:solidFill>
                  <a:srgbClr val="33CC33"/>
                </a:solidFill>
              </a:rPr>
              <a:t> </a:t>
            </a:r>
            <a:r>
              <a:rPr lang="en-US" sz="2400">
                <a:solidFill>
                  <a:srgbClr val="33CC33"/>
                </a:solidFill>
              </a:rPr>
              <a:t>computer vision</a:t>
            </a:r>
            <a:r>
              <a:rPr lang="ru-RU" sz="2400">
                <a:solidFill>
                  <a:schemeClr val="bg1"/>
                </a:solidFill>
              </a:rPr>
              <a:t>):</a:t>
            </a:r>
            <a:endParaRPr/>
          </a:p>
          <a:p>
            <a:pPr marL="446088" indent="-180975">
              <a:lnSpc>
                <a:spcPct val="120000"/>
              </a:lnSpc>
              <a:spcBef>
                <a:spcPts val="0"/>
              </a:spcBef>
              <a:defRPr/>
            </a:pPr>
            <a:r>
              <a:rPr lang="ru-RU" sz="2400" i="1">
                <a:solidFill>
                  <a:schemeClr val="bg1"/>
                </a:solidFill>
              </a:rPr>
              <a:t>фото изображения и видео последовательности ;</a:t>
            </a:r>
            <a:endParaRPr/>
          </a:p>
          <a:p>
            <a:pPr marL="446088" indent="-180975">
              <a:lnSpc>
                <a:spcPct val="120000"/>
              </a:lnSpc>
              <a:spcBef>
                <a:spcPts val="0"/>
              </a:spcBef>
              <a:defRPr/>
            </a:pPr>
            <a:r>
              <a:rPr lang="ru-RU" sz="2400">
                <a:solidFill>
                  <a:schemeClr val="bg1"/>
                </a:solidFill>
              </a:rPr>
              <a:t>анализа и понимания реальных объектов или сцен</a:t>
            </a:r>
            <a:r>
              <a:rPr lang="en-US" sz="2400">
                <a:solidFill>
                  <a:schemeClr val="bg1"/>
                </a:solidFill>
              </a:rPr>
              <a:t>;</a:t>
            </a:r>
            <a:endParaRPr lang="ru-RU" sz="2400">
              <a:solidFill>
                <a:schemeClr val="bg1"/>
              </a:solidFill>
            </a:endParaRPr>
          </a:p>
          <a:p>
            <a:pPr marL="0" indent="0">
              <a:lnSpc>
                <a:spcPct val="100000"/>
              </a:lnSpc>
              <a:spcBef>
                <a:spcPts val="0"/>
              </a:spcBef>
              <a:buNone/>
              <a:defRPr/>
            </a:pPr>
            <a:endParaRPr lang="ru-RU" sz="2200">
              <a:solidFill>
                <a:schemeClr val="bg1"/>
              </a:solidFill>
            </a:endParaRPr>
          </a:p>
        </p:txBody>
      </p:sp>
      <p:pic>
        <p:nvPicPr>
          <p:cNvPr id="1028" name="Picture 4"/>
          <p:cNvPicPr>
            <a:picLocks noChangeAspect="1" noChangeArrowheads="1"/>
          </p:cNvPicPr>
          <p:nvPr/>
        </p:nvPicPr>
        <p:blipFill>
          <a:blip r:embed="rId3"/>
          <a:srcRect l="9176" r="34348"/>
          <a:stretch/>
        </p:blipFill>
        <p:spPr bwMode="auto">
          <a:xfrm>
            <a:off x="578131" y="4119311"/>
            <a:ext cx="1958443" cy="2322765"/>
          </a:xfrm>
          <a:prstGeom prst="rect">
            <a:avLst/>
          </a:prstGeom>
          <a:noFill/>
        </p:spPr>
      </p:pic>
      <p:sp>
        <p:nvSpPr>
          <p:cNvPr id="6" name="TextBox 5"/>
          <p:cNvSpPr txBox="1"/>
          <p:nvPr/>
        </p:nvSpPr>
        <p:spPr bwMode="auto">
          <a:xfrm>
            <a:off x="741201" y="3640663"/>
            <a:ext cx="1699696"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Классификация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p:cNvSpPr txBox="1"/>
          <p:nvPr/>
        </p:nvSpPr>
        <p:spPr bwMode="auto">
          <a:xfrm>
            <a:off x="2734423" y="3537457"/>
            <a:ext cx="1606978"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объектов</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p:cNvSpPr txBox="1"/>
          <p:nvPr/>
        </p:nvSpPr>
        <p:spPr bwMode="auto">
          <a:xfrm>
            <a:off x="4987377" y="3537458"/>
            <a:ext cx="1725216"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Семантическая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p:cNvSpPr txBox="1"/>
          <p:nvPr/>
        </p:nvSpPr>
        <p:spPr bwMode="auto">
          <a:xfrm>
            <a:off x="7277485" y="3537457"/>
            <a:ext cx="1429750"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Объектная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сегментация</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p:cNvSpPr txBox="1"/>
          <p:nvPr/>
        </p:nvSpPr>
        <p:spPr bwMode="auto">
          <a:xfrm>
            <a:off x="9555492" y="3531346"/>
            <a:ext cx="1757854" cy="646331"/>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Обнаружение </a:t>
            </a:r>
            <a:b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ru-RU" sz="1800" b="0" i="0" u="none" strike="noStrike" kern="1200" cap="none" spc="0" normalizeH="0" baseline="0" noProof="0">
                <a:ln>
                  <a:noFill/>
                </a:ln>
                <a:solidFill>
                  <a:prstClr val="black"/>
                </a:solidFill>
                <a:effectLst/>
                <a:uLnTx/>
                <a:uFillTx/>
                <a:latin typeface="Calibri" panose="020F0502020204030204"/>
                <a:ea typeface="+mn-ea"/>
                <a:cs typeface="+mn-cs"/>
              </a:rPr>
              <a:t>ключевых точек</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p:cNvSpPr txBox="1"/>
          <p:nvPr/>
        </p:nvSpPr>
        <p:spPr bwMode="auto">
          <a:xfrm>
            <a:off x="3663069" y="6883534"/>
            <a:ext cx="60990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sng" strike="noStrike" kern="1200" cap="none" spc="0" normalizeH="0" baseline="0" noProof="0">
                <a:ln>
                  <a:noFill/>
                </a:ln>
                <a:solidFill>
                  <a:srgbClr val="5B9BD5">
                    <a:lumMod val="60000"/>
                    <a:lumOff val="40000"/>
                  </a:srgbClr>
                </a:solidFill>
                <a:effectLst/>
                <a:uLnTx/>
                <a:uFillTx/>
                <a:latin typeface="Helvetica Neue"/>
                <a:ea typeface="+mn-ea"/>
                <a:cs typeface="+mn-cs"/>
                <a:hlinkClick r:id="rId4" tooltip="https://cocodataset.org/#explore?id=50161"/>
              </a:rPr>
              <a:t>http://cocodataset.org/#explore?id=50161</a:t>
            </a:r>
            <a:endParaRPr kumimoji="0" lang="ru-RU" sz="1400" b="0" i="0" u="none" strike="noStrike" kern="1200" cap="none" spc="0" normalizeH="0" baseline="0" noProof="0">
              <a:ln>
                <a:noFill/>
              </a:ln>
              <a:solidFill>
                <a:srgbClr val="5B9BD5">
                  <a:lumMod val="60000"/>
                  <a:lumOff val="40000"/>
                </a:srgbClr>
              </a:solidFill>
              <a:effectLst/>
              <a:uLnTx/>
              <a:uFillTx/>
              <a:latin typeface="Calibri" panose="020F0502020204030204"/>
              <a:ea typeface="+mn-ea"/>
              <a:cs typeface="+mn-cs"/>
            </a:endParaRPr>
          </a:p>
        </p:txBody>
      </p:sp>
      <p:sp>
        <p:nvSpPr>
          <p:cNvPr id="20" name="TextBox 19"/>
          <p:cNvSpPr txBox="1"/>
          <p:nvPr/>
        </p:nvSpPr>
        <p:spPr bwMode="auto">
          <a:xfrm>
            <a:off x="1399613" y="4119311"/>
            <a:ext cx="1130566" cy="307777"/>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person 100%</a:t>
            </a:r>
            <a:endParaRPr kumimoji="0" lang="ru-RU"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6" name="Picture 8"/>
          <p:cNvPicPr>
            <a:picLocks noChangeAspect="1" noChangeArrowheads="1"/>
          </p:cNvPicPr>
          <p:nvPr/>
        </p:nvPicPr>
        <p:blipFill>
          <a:blip r:embed="rId5"/>
          <a:srcRect l="60554" t="10393" r="24352"/>
          <a:stretch/>
        </p:blipFill>
        <p:spPr bwMode="auto">
          <a:xfrm>
            <a:off x="4852984" y="4057998"/>
            <a:ext cx="2066230" cy="2461261"/>
          </a:xfrm>
          <a:prstGeom prst="rect">
            <a:avLst/>
          </a:prstGeom>
          <a:noFill/>
        </p:spPr>
      </p:pic>
      <p:pic>
        <p:nvPicPr>
          <p:cNvPr id="1030" name="Picture 6"/>
          <p:cNvPicPr>
            <a:picLocks noChangeAspect="1" noChangeArrowheads="1"/>
          </p:cNvPicPr>
          <p:nvPr/>
        </p:nvPicPr>
        <p:blipFill>
          <a:blip r:embed="rId6"/>
          <a:srcRect l="6560" r="33420"/>
          <a:stretch/>
        </p:blipFill>
        <p:spPr bwMode="auto">
          <a:xfrm>
            <a:off x="7123458" y="4119311"/>
            <a:ext cx="2124421" cy="2370485"/>
          </a:xfrm>
          <a:prstGeom prst="rect">
            <a:avLst/>
          </a:prstGeom>
          <a:noFill/>
        </p:spPr>
      </p:pic>
      <p:pic>
        <p:nvPicPr>
          <p:cNvPr id="1026" name="Picture 2"/>
          <p:cNvPicPr>
            <a:picLocks noChangeAspect="1" noChangeArrowheads="1"/>
          </p:cNvPicPr>
          <p:nvPr/>
        </p:nvPicPr>
        <p:blipFill>
          <a:blip r:embed="rId7"/>
          <a:srcRect l="10587" r="32331"/>
          <a:stretch/>
        </p:blipFill>
        <p:spPr bwMode="auto">
          <a:xfrm>
            <a:off x="2646861" y="4109757"/>
            <a:ext cx="2028616" cy="2380039"/>
          </a:xfrm>
          <a:prstGeom prst="rect">
            <a:avLst/>
          </a:prstGeom>
          <a:noFill/>
        </p:spPr>
      </p:pic>
      <p:pic>
        <p:nvPicPr>
          <p:cNvPr id="1032" name="Picture 8"/>
          <p:cNvPicPr>
            <a:picLocks noChangeAspect="1" noChangeArrowheads="1"/>
          </p:cNvPicPr>
          <p:nvPr/>
        </p:nvPicPr>
        <p:blipFill>
          <a:blip r:embed="rId8"/>
          <a:srcRect l="5516" r="34465"/>
          <a:stretch/>
        </p:blipFill>
        <p:spPr bwMode="auto">
          <a:xfrm>
            <a:off x="9466161" y="4095598"/>
            <a:ext cx="2124421" cy="2370486"/>
          </a:xfrm>
          <a:prstGeom prst="rect">
            <a:avLst/>
          </a:prstGeom>
          <a:noFill/>
        </p:spPr>
      </p:pic>
    </p:spTree>
    <p:extLst>
      <p:ext uri="{BB962C8B-B14F-4D97-AF65-F5344CB8AC3E}">
        <p14:creationId xmlns:p14="http://schemas.microsoft.com/office/powerpoint/2010/main" val="6715452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Тенденции</a:t>
            </a:r>
            <a:endParaRPr lang="ru-RU" sz="4800" dirty="0">
              <a:solidFill>
                <a:schemeClr val="bg1"/>
              </a:solidFill>
            </a:endParaRPr>
          </a:p>
        </p:txBody>
      </p:sp>
      <p:sp>
        <p:nvSpPr>
          <p:cNvPr id="3" name="Объект 2"/>
          <p:cNvSpPr>
            <a:spLocks noGrp="1"/>
          </p:cNvSpPr>
          <p:nvPr>
            <p:ph idx="1"/>
          </p:nvPr>
        </p:nvSpPr>
        <p:spPr>
          <a:xfrm>
            <a:off x="419100" y="1174691"/>
            <a:ext cx="11353800" cy="4277526"/>
          </a:xfrm>
        </p:spPr>
        <p:txBody>
          <a:bodyPr>
            <a:normAutofit/>
          </a:bodyPr>
          <a:lstStyle/>
          <a:p>
            <a:pPr algn="just"/>
            <a:r>
              <a:rPr lang="ru-RU" sz="2400" dirty="0">
                <a:solidFill>
                  <a:schemeClr val="bg1"/>
                </a:solidFill>
              </a:rPr>
              <a:t>Большинство имеющихся фундаментальных результатов в области глубокого обучения </a:t>
            </a:r>
            <a:r>
              <a:rPr lang="ru-RU" sz="2400" dirty="0" err="1">
                <a:solidFill>
                  <a:schemeClr val="bg1"/>
                </a:solidFill>
              </a:rPr>
              <a:t>сверточных</a:t>
            </a:r>
            <a:r>
              <a:rPr lang="ru-RU" sz="2400" dirty="0">
                <a:solidFill>
                  <a:schemeClr val="bg1"/>
                </a:solidFill>
              </a:rPr>
              <a:t> нейронных сетей в компьютерном зрении были получены в период конца 1990-х - 2015 годах, </a:t>
            </a:r>
          </a:p>
          <a:p>
            <a:pPr lvl="1" algn="just"/>
            <a:r>
              <a:rPr lang="ru-RU" dirty="0">
                <a:solidFill>
                  <a:schemeClr val="bg1"/>
                </a:solidFill>
              </a:rPr>
              <a:t>Большая часть решений в их современном виде (архитектуры слоев и их блоков, методы регуляризации, типы функций активации скрытых слоев и т.д.) были разработаны после 2010-2012 годов.</a:t>
            </a:r>
          </a:p>
          <a:p>
            <a:pPr lvl="1"/>
            <a:r>
              <a:rPr lang="ru-RU" dirty="0">
                <a:solidFill>
                  <a:schemeClr val="bg1"/>
                </a:solidFill>
              </a:rPr>
              <a:t>Общий подход к построению архитектуры сверточных нейронных сетей начинается с </a:t>
            </a:r>
            <a:r>
              <a:rPr lang="ru-RU" dirty="0" err="1">
                <a:solidFill>
                  <a:schemeClr val="bg1"/>
                </a:solidFill>
              </a:rPr>
              <a:t>AlexNet</a:t>
            </a:r>
            <a:r>
              <a:rPr lang="ru-RU" dirty="0">
                <a:solidFill>
                  <a:schemeClr val="bg1"/>
                </a:solidFill>
              </a:rPr>
              <a:t>. </a:t>
            </a:r>
          </a:p>
          <a:p>
            <a:pPr lvl="1"/>
            <a:r>
              <a:rPr lang="ru-RU" dirty="0">
                <a:solidFill>
                  <a:schemeClr val="bg1"/>
                </a:solidFill>
              </a:rPr>
              <a:t>Даже современные реализации </a:t>
            </a:r>
            <a:r>
              <a:rPr lang="ru-RU" dirty="0" err="1">
                <a:solidFill>
                  <a:schemeClr val="bg1"/>
                </a:solidFill>
              </a:rPr>
              <a:t>LeNet</a:t>
            </a:r>
            <a:r>
              <a:rPr lang="ru-RU" dirty="0">
                <a:solidFill>
                  <a:schemeClr val="bg1"/>
                </a:solidFill>
              </a:rPr>
              <a:t> 5 по сути представляют собой модификацию </a:t>
            </a:r>
            <a:r>
              <a:rPr lang="ru-RU" dirty="0" err="1">
                <a:solidFill>
                  <a:schemeClr val="bg1"/>
                </a:solidFill>
              </a:rPr>
              <a:t>AlexNet</a:t>
            </a:r>
            <a:r>
              <a:rPr lang="ru-RU" dirty="0">
                <a:solidFill>
                  <a:schemeClr val="bg1"/>
                </a:solidFill>
              </a:rPr>
              <a:t>.</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Прямоугольник 3"/>
          <p:cNvSpPr/>
          <p:nvPr/>
        </p:nvSpPr>
        <p:spPr>
          <a:xfrm>
            <a:off x="709301" y="1174691"/>
            <a:ext cx="11063599" cy="102013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769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15340" y="90805"/>
            <a:ext cx="10515600" cy="987425"/>
          </a:xfrm>
        </p:spPr>
        <p:txBody>
          <a:bodyPr>
            <a:normAutofit/>
          </a:bodyPr>
          <a:lstStyle/>
          <a:p>
            <a:pPr algn="ctr"/>
            <a:r>
              <a:rPr lang="ru-RU" sz="4800" b="1" dirty="0">
                <a:solidFill>
                  <a:schemeClr val="bg1">
                    <a:lumMod val="95000"/>
                  </a:schemeClr>
                </a:solidFill>
              </a:rPr>
              <a:t>Архитектура </a:t>
            </a:r>
            <a:r>
              <a:rPr lang="en-US" sz="4800" b="1" dirty="0" err="1">
                <a:solidFill>
                  <a:schemeClr val="bg1">
                    <a:lumMod val="95000"/>
                  </a:schemeClr>
                </a:solidFill>
              </a:rPr>
              <a:t>LeNet</a:t>
            </a:r>
            <a:r>
              <a:rPr lang="en-US" sz="4800" b="1" dirty="0">
                <a:solidFill>
                  <a:schemeClr val="bg1">
                    <a:lumMod val="95000"/>
                  </a:schemeClr>
                </a:solidFill>
              </a:rPr>
              <a:t> </a:t>
            </a:r>
            <a:endParaRPr lang="ru-RU" sz="4800" b="1" dirty="0">
              <a:solidFill>
                <a:schemeClr val="bg1">
                  <a:lumMod val="95000"/>
                </a:schemeClr>
              </a:solidFill>
            </a:endParaRPr>
          </a:p>
        </p:txBody>
      </p:sp>
      <p:sp>
        <p:nvSpPr>
          <p:cNvPr id="3" name="Объект 2"/>
          <p:cNvSpPr>
            <a:spLocks noGrp="1"/>
          </p:cNvSpPr>
          <p:nvPr>
            <p:ph idx="1"/>
          </p:nvPr>
        </p:nvSpPr>
        <p:spPr>
          <a:xfrm>
            <a:off x="464821" y="1078230"/>
            <a:ext cx="11515724" cy="5457824"/>
          </a:xfrm>
        </p:spPr>
        <p:txBody>
          <a:bodyPr>
            <a:normAutofit/>
          </a:bodyPr>
          <a:lstStyle/>
          <a:p>
            <a:r>
              <a:rPr lang="en-US" sz="2400" dirty="0" err="1">
                <a:solidFill>
                  <a:schemeClr val="bg1"/>
                </a:solidFill>
              </a:rPr>
              <a:t>Cognitron</a:t>
            </a:r>
            <a:r>
              <a:rPr lang="en-US" sz="2400" dirty="0">
                <a:solidFill>
                  <a:schemeClr val="bg1"/>
                </a:solidFill>
              </a:rPr>
              <a:t> 1975, </a:t>
            </a:r>
            <a:r>
              <a:rPr lang="en-US" sz="2400" dirty="0" err="1">
                <a:solidFill>
                  <a:schemeClr val="bg1"/>
                </a:solidFill>
              </a:rPr>
              <a:t>Neocognitron</a:t>
            </a:r>
            <a:r>
              <a:rPr lang="en-US" sz="2400" dirty="0">
                <a:solidFill>
                  <a:schemeClr val="bg1"/>
                </a:solidFill>
              </a:rPr>
              <a:t> 1980 – </a:t>
            </a:r>
            <a:r>
              <a:rPr lang="ru-RU" sz="2400" dirty="0">
                <a:solidFill>
                  <a:schemeClr val="bg1"/>
                </a:solidFill>
              </a:rPr>
              <a:t>предтече сверточных сетей</a:t>
            </a:r>
          </a:p>
          <a:p>
            <a:r>
              <a:rPr lang="en-US" sz="2400" dirty="0" err="1">
                <a:solidFill>
                  <a:schemeClr val="bg1"/>
                </a:solidFill>
              </a:rPr>
              <a:t>ConvNet</a:t>
            </a:r>
            <a:r>
              <a:rPr lang="en-US" sz="2400" dirty="0">
                <a:solidFill>
                  <a:schemeClr val="bg1"/>
                </a:solidFill>
              </a:rPr>
              <a:t> 1989 – </a:t>
            </a:r>
            <a:r>
              <a:rPr lang="ru-RU" sz="2400" dirty="0">
                <a:solidFill>
                  <a:schemeClr val="bg1"/>
                </a:solidFill>
              </a:rPr>
              <a:t>первая </a:t>
            </a:r>
            <a:r>
              <a:rPr lang="ru-RU" sz="2400" dirty="0" err="1">
                <a:solidFill>
                  <a:schemeClr val="bg1"/>
                </a:solidFill>
              </a:rPr>
              <a:t>сверточная</a:t>
            </a:r>
            <a:r>
              <a:rPr lang="ru-RU" sz="2400" dirty="0">
                <a:solidFill>
                  <a:schemeClr val="bg1"/>
                </a:solidFill>
              </a:rPr>
              <a:t> сеть</a:t>
            </a:r>
          </a:p>
          <a:p>
            <a:r>
              <a:rPr lang="en-US" sz="2400" dirty="0" err="1">
                <a:solidFill>
                  <a:schemeClr val="bg1"/>
                </a:solidFill>
              </a:rPr>
              <a:t>LeNet</a:t>
            </a:r>
            <a:r>
              <a:rPr lang="en-US" sz="2400" dirty="0">
                <a:solidFill>
                  <a:schemeClr val="bg1"/>
                </a:solidFill>
              </a:rPr>
              <a:t> 1998 – </a:t>
            </a:r>
            <a:r>
              <a:rPr lang="ru-RU" sz="2400" dirty="0">
                <a:solidFill>
                  <a:schemeClr val="bg1"/>
                </a:solidFill>
              </a:rPr>
              <a:t>модификация </a:t>
            </a:r>
            <a:r>
              <a:rPr lang="en-US" sz="2400" dirty="0" err="1">
                <a:solidFill>
                  <a:schemeClr val="bg1"/>
                </a:solidFill>
              </a:rPr>
              <a:t>ConvNet</a:t>
            </a:r>
            <a:r>
              <a:rPr lang="ru-RU" sz="2400" dirty="0">
                <a:solidFill>
                  <a:schemeClr val="bg1"/>
                </a:solidFill>
              </a:rPr>
              <a:t> – первая сеть в современном смысле.</a:t>
            </a:r>
          </a:p>
        </p:txBody>
      </p:sp>
      <p:sp>
        <p:nvSpPr>
          <p:cNvPr id="7" name="TextBox 6"/>
          <p:cNvSpPr txBox="1"/>
          <p:nvPr/>
        </p:nvSpPr>
        <p:spPr>
          <a:xfrm>
            <a:off x="333286" y="2877173"/>
            <a:ext cx="3525367" cy="313162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LeNet</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5 </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слоев,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Концепты:</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(average pooling);</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SGD with momentum;</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Learning rate scheduler;</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Кросс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валидация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и</a:t>
            </a:r>
          </a:p>
          <a:p>
            <a:pPr marL="803275" marR="0" lvl="2" indent="-179388" algn="l" defTabSz="914400" rtl="0" eaLnBrk="1" fontAlgn="auto" latinLnBrk="0" hangingPunct="1">
              <a:lnSpc>
                <a:spcPct val="100000"/>
              </a:lnSpc>
              <a:spcBef>
                <a:spcPts val="300"/>
              </a:spcBef>
              <a:spcAft>
                <a:spcPts val="0"/>
              </a:spcAft>
              <a:buClrTx/>
              <a:buSzTx/>
              <a:buFont typeface="Arial" panose="020B0604020202020204" pitchFamily="34" charset="0"/>
              <a:buChar char="•"/>
              <a:tabLst>
                <a:tab pos="803275" algn="l"/>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ранняя остановка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Инициализация </a:t>
            </a: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Лекуна</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538163" marR="0" lvl="1"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Групповая свертка.</a:t>
            </a:r>
          </a:p>
        </p:txBody>
      </p:sp>
      <p:pic>
        <p:nvPicPr>
          <p:cNvPr id="1026" name="Picture 2">
            <a:extLst>
              <a:ext uri="{FF2B5EF4-FFF2-40B4-BE49-F238E27FC236}">
                <a16:creationId xmlns:a16="http://schemas.microsoft.com/office/drawing/2014/main" id="{54945A7C-2E8A-824F-B1D8-CD6E211865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937" y="2535322"/>
            <a:ext cx="7874000" cy="3738099"/>
          </a:xfrm>
          <a:prstGeom prst="rect">
            <a:avLst/>
          </a:prstGeom>
          <a:solidFill>
            <a:srgbClr val="F7F7F7"/>
          </a:solidFill>
        </p:spPr>
      </p:pic>
      <p:sp>
        <p:nvSpPr>
          <p:cNvPr id="6" name="Прямоугольник 5">
            <a:extLst>
              <a:ext uri="{FF2B5EF4-FFF2-40B4-BE49-F238E27FC236}">
                <a16:creationId xmlns:a16="http://schemas.microsoft.com/office/drawing/2014/main" id="{A2397E8B-D4EE-0E4B-818D-F15740969666}"/>
              </a:ext>
            </a:extLst>
          </p:cNvPr>
          <p:cNvSpPr/>
          <p:nvPr/>
        </p:nvSpPr>
        <p:spPr bwMode="auto">
          <a:xfrm>
            <a:off x="333286" y="2512303"/>
            <a:ext cx="11545883" cy="376111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977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2960" y="203201"/>
            <a:ext cx="10515600" cy="987425"/>
          </a:xfrm>
        </p:spPr>
        <p:txBody>
          <a:bodyPr>
            <a:normAutofit/>
          </a:bodyPr>
          <a:lstStyle/>
          <a:p>
            <a:pPr algn="ctr"/>
            <a:r>
              <a:rPr lang="en-US" sz="4800" dirty="0" err="1">
                <a:solidFill>
                  <a:schemeClr val="bg1">
                    <a:lumMod val="95000"/>
                  </a:schemeClr>
                </a:solidFill>
              </a:rPr>
              <a:t>AlexNet</a:t>
            </a:r>
            <a:r>
              <a:rPr lang="en-US" sz="4800" dirty="0">
                <a:solidFill>
                  <a:schemeClr val="bg1">
                    <a:lumMod val="95000"/>
                  </a:schemeClr>
                </a:solidFill>
              </a:rPr>
              <a:t> (2012)</a:t>
            </a:r>
            <a:endParaRPr lang="ru-RU" sz="4800" dirty="0">
              <a:solidFill>
                <a:schemeClr val="bg1">
                  <a:lumMod val="95000"/>
                </a:schemeClr>
              </a:solidFill>
            </a:endParaRPr>
          </a:p>
        </p:txBody>
      </p:sp>
      <p:sp>
        <p:nvSpPr>
          <p:cNvPr id="3" name="Объект 2"/>
          <p:cNvSpPr>
            <a:spLocks noGrp="1"/>
          </p:cNvSpPr>
          <p:nvPr>
            <p:ph idx="1"/>
          </p:nvPr>
        </p:nvSpPr>
        <p:spPr>
          <a:xfrm>
            <a:off x="394335" y="1001246"/>
            <a:ext cx="11372849" cy="5030880"/>
          </a:xfrm>
        </p:spPr>
        <p:txBody>
          <a:bodyPr>
            <a:normAutofit/>
          </a:bodyPr>
          <a:lstStyle/>
          <a:p>
            <a:r>
              <a:rPr lang="ru-RU" sz="2000" dirty="0">
                <a:solidFill>
                  <a:schemeClr val="bg1"/>
                </a:solidFill>
              </a:rPr>
              <a:t>2006 – жадное </a:t>
            </a:r>
            <a:r>
              <a:rPr lang="ru-RU" sz="2000" dirty="0" err="1">
                <a:solidFill>
                  <a:schemeClr val="bg1"/>
                </a:solidFill>
              </a:rPr>
              <a:t>предобучение</a:t>
            </a:r>
            <a:r>
              <a:rPr lang="ru-RU" sz="2000" dirty="0">
                <a:solidFill>
                  <a:schemeClr val="bg1"/>
                </a:solidFill>
              </a:rPr>
              <a:t> нейронных сетей. </a:t>
            </a:r>
          </a:p>
          <a:p>
            <a:r>
              <a:rPr lang="ru-RU" sz="2000" dirty="0">
                <a:solidFill>
                  <a:schemeClr val="bg1"/>
                </a:solidFill>
              </a:rPr>
              <a:t>2007 – </a:t>
            </a:r>
            <a:r>
              <a:rPr lang="en-US" sz="2000" dirty="0">
                <a:solidFill>
                  <a:schemeClr val="bg1"/>
                </a:solidFill>
              </a:rPr>
              <a:t>CUDA (NVIDA), 2010 </a:t>
            </a:r>
            <a:r>
              <a:rPr lang="ru-RU" sz="2000" dirty="0">
                <a:solidFill>
                  <a:schemeClr val="bg1"/>
                </a:solidFill>
              </a:rPr>
              <a:t>разработка на </a:t>
            </a:r>
            <a:r>
              <a:rPr lang="en-US" sz="2000" dirty="0">
                <a:solidFill>
                  <a:schemeClr val="bg1"/>
                </a:solidFill>
              </a:rPr>
              <a:t>GPU</a:t>
            </a:r>
            <a:r>
              <a:rPr lang="ru-RU" sz="2000" dirty="0">
                <a:solidFill>
                  <a:schemeClr val="bg1"/>
                </a:solidFill>
              </a:rPr>
              <a:t>.</a:t>
            </a:r>
            <a:endParaRPr lang="en-US" sz="2000" dirty="0">
              <a:solidFill>
                <a:schemeClr val="bg1"/>
              </a:solidFill>
            </a:endParaRPr>
          </a:p>
          <a:p>
            <a:r>
              <a:rPr lang="en-US" sz="2000" dirty="0">
                <a:solidFill>
                  <a:schemeClr val="bg1"/>
                </a:solidFill>
              </a:rPr>
              <a:t>2010 – </a:t>
            </a:r>
            <a:r>
              <a:rPr lang="ru-RU" sz="2000" dirty="0">
                <a:solidFill>
                  <a:schemeClr val="bg1"/>
                </a:solidFill>
              </a:rPr>
              <a:t>соревнования для набора </a:t>
            </a:r>
            <a:r>
              <a:rPr lang="en-US" sz="2000" dirty="0">
                <a:solidFill>
                  <a:schemeClr val="bg1"/>
                </a:solidFill>
              </a:rPr>
              <a:t>ImageNet</a:t>
            </a:r>
            <a:r>
              <a:rPr lang="ru-RU" sz="2000" dirty="0">
                <a:solidFill>
                  <a:schemeClr val="bg1"/>
                </a:solidFill>
              </a:rPr>
              <a:t>.</a:t>
            </a:r>
            <a:endParaRPr lang="en-US" sz="2000" dirty="0">
              <a:solidFill>
                <a:schemeClr val="bg1"/>
              </a:solidFill>
            </a:endParaRPr>
          </a:p>
          <a:p>
            <a:r>
              <a:rPr lang="en-US" sz="2000" dirty="0">
                <a:solidFill>
                  <a:schemeClr val="bg1"/>
                </a:solidFill>
              </a:rPr>
              <a:t>2012 –</a:t>
            </a:r>
            <a:r>
              <a:rPr lang="ru-RU" sz="2000" dirty="0">
                <a:solidFill>
                  <a:schemeClr val="bg1"/>
                </a:solidFill>
              </a:rPr>
              <a:t> Архитектура </a:t>
            </a:r>
            <a:r>
              <a:rPr lang="en-US" sz="2000" dirty="0" err="1">
                <a:solidFill>
                  <a:schemeClr val="bg1"/>
                </a:solidFill>
              </a:rPr>
              <a:t>AlexNet</a:t>
            </a:r>
            <a:r>
              <a:rPr lang="ru-RU" sz="2000" dirty="0">
                <a:solidFill>
                  <a:schemeClr val="bg1"/>
                </a:solidFill>
              </a:rPr>
              <a:t>.</a:t>
            </a:r>
            <a:endParaRPr lang="en-US" sz="2000" dirty="0">
              <a:solidFill>
                <a:schemeClr val="bg1"/>
              </a:solidFill>
            </a:endParaRPr>
          </a:p>
          <a:p>
            <a:pPr lvl="1"/>
            <a:r>
              <a:rPr lang="ru-RU" sz="2000" dirty="0">
                <a:solidFill>
                  <a:schemeClr val="bg1"/>
                </a:solidFill>
              </a:rPr>
              <a:t>Первая успешная архитектура </a:t>
            </a:r>
            <a:br>
              <a:rPr lang="ru-RU" sz="2000" dirty="0">
                <a:solidFill>
                  <a:schemeClr val="bg1"/>
                </a:solidFill>
              </a:rPr>
            </a:br>
            <a:r>
              <a:rPr lang="ru-RU" sz="2000" dirty="0">
                <a:solidFill>
                  <a:schemeClr val="bg1"/>
                </a:solidFill>
              </a:rPr>
              <a:t>глубоких сверточных сетей</a:t>
            </a:r>
            <a:endParaRPr lang="en-US" sz="2000" dirty="0">
              <a:solidFill>
                <a:schemeClr val="bg1"/>
              </a:solidFill>
            </a:endParaRPr>
          </a:p>
          <a:p>
            <a:r>
              <a:rPr lang="en-US" sz="2100" dirty="0">
                <a:solidFill>
                  <a:schemeClr val="bg1"/>
                </a:solidFill>
              </a:rPr>
              <a:t>2013 </a:t>
            </a:r>
            <a:r>
              <a:rPr lang="en-US" sz="2100" dirty="0" err="1">
                <a:solidFill>
                  <a:schemeClr val="bg1"/>
                </a:solidFill>
              </a:rPr>
              <a:t>ZFNet</a:t>
            </a:r>
            <a:r>
              <a:rPr lang="ru-RU" sz="2100" dirty="0">
                <a:solidFill>
                  <a:schemeClr val="bg1"/>
                </a:solidFill>
              </a:rPr>
              <a:t>, С</a:t>
            </a:r>
            <a:r>
              <a:rPr lang="en-US" sz="2100" dirty="0" err="1">
                <a:solidFill>
                  <a:schemeClr val="bg1"/>
                </a:solidFill>
              </a:rPr>
              <a:t>affenet</a:t>
            </a:r>
            <a:r>
              <a:rPr lang="ru-RU" sz="2100" dirty="0">
                <a:solidFill>
                  <a:schemeClr val="bg1"/>
                </a:solidFill>
              </a:rPr>
              <a:t> – аналоги </a:t>
            </a:r>
            <a:r>
              <a:rPr lang="en-US" sz="2100" dirty="0" err="1">
                <a:solidFill>
                  <a:schemeClr val="bg1"/>
                </a:solidFill>
              </a:rPr>
              <a:t>AlexNet</a:t>
            </a:r>
            <a:r>
              <a:rPr lang="ru-RU" sz="2400" dirty="0">
                <a:solidFill>
                  <a:schemeClr val="bg1"/>
                </a:solidFill>
              </a:rPr>
              <a:t>.</a:t>
            </a:r>
            <a:endParaRPr lang="en-US" sz="2400" dirty="0">
              <a:solidFill>
                <a:schemeClr val="bg1"/>
              </a:solidFill>
            </a:endParaRPr>
          </a:p>
          <a:p>
            <a:endParaRPr lang="ru-RU" sz="2100" dirty="0">
              <a:solidFill>
                <a:schemeClr val="bg1"/>
              </a:solidFill>
            </a:endParaRPr>
          </a:p>
          <a:p>
            <a:pPr lvl="1"/>
            <a:endParaRPr lang="ru-RU" sz="1700" dirty="0"/>
          </a:p>
        </p:txBody>
      </p:sp>
      <p:sp>
        <p:nvSpPr>
          <p:cNvPr id="7" name="TextBox 6"/>
          <p:cNvSpPr txBox="1"/>
          <p:nvPr/>
        </p:nvSpPr>
        <p:spPr>
          <a:xfrm>
            <a:off x="510253" y="3668960"/>
            <a:ext cx="5481501" cy="2369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 7 </a:t>
            </a:r>
            <a:r>
              <a:rPr kumimoji="0" lang="ru-RU" sz="2400" b="0" i="0" u="none" strike="noStrike" kern="1200" cap="none" spc="0" normalizeH="0" baseline="0" noProof="0" dirty="0">
                <a:ln>
                  <a:noFill/>
                </a:ln>
                <a:solidFill>
                  <a:prstClr val="white"/>
                </a:solidFill>
                <a:effectLst/>
                <a:uLnTx/>
                <a:uFillTx/>
                <a:latin typeface="Calibri" panose="020F0502020204030204"/>
                <a:ea typeface="+mn-ea"/>
                <a:cs typeface="+mn-cs"/>
              </a:rPr>
              <a:t>слоев, концепты</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Max pooling</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но с перекрытием</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DropOut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prstClr val="white"/>
                </a:solidFill>
                <a:effectLst/>
                <a:uLnTx/>
                <a:uFillTx/>
                <a:latin typeface="Calibri" panose="020F0502020204030204"/>
                <a:ea typeface="+mn-ea"/>
                <a:cs typeface="+mn-cs"/>
              </a:rPr>
              <a:t>Аугментация</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ReLU</a:t>
            </a:r>
            <a:endPar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38163"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0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Груповая</a:t>
            </a:r>
            <a:r>
              <a:rPr kumimoji="0" lang="ru-RU" sz="2000" b="0" i="0" u="none" strike="noStrike" kern="1200" cap="none" spc="0" normalizeH="0" baseline="0" noProof="0" dirty="0">
                <a:ln>
                  <a:noFill/>
                </a:ln>
                <a:solidFill>
                  <a:prstClr val="white"/>
                </a:solidFill>
                <a:effectLst/>
                <a:uLnTx/>
                <a:uFillTx/>
                <a:latin typeface="Calibri" panose="020F0502020204030204"/>
                <a:ea typeface="+mn-ea"/>
                <a:cs typeface="+mn-cs"/>
              </a:rPr>
              <a:t> свертка.</a:t>
            </a:r>
          </a:p>
        </p:txBody>
      </p:sp>
      <p:sp>
        <p:nvSpPr>
          <p:cNvPr id="13" name="TextBox 12"/>
          <p:cNvSpPr txBox="1"/>
          <p:nvPr/>
        </p:nvSpPr>
        <p:spPr>
          <a:xfrm>
            <a:off x="510253" y="5944736"/>
            <a:ext cx="11004429"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Сегодня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AlexNet</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осовременен, </a:t>
            </a:r>
            <a:b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например,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max pool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без перекрытия, иногда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dropout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заменяют на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batchnorm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убирают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груповую</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свертки.</a:t>
            </a:r>
          </a:p>
        </p:txBody>
      </p:sp>
      <p:pic>
        <p:nvPicPr>
          <p:cNvPr id="7174" name="Picture 6">
            <a:extLst>
              <a:ext uri="{FF2B5EF4-FFF2-40B4-BE49-F238E27FC236}">
                <a16:creationId xmlns:a16="http://schemas.microsoft.com/office/drawing/2014/main" id="{F3D402ED-9F05-D94A-85A0-45A0CBE88C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67" y="2156041"/>
            <a:ext cx="6116377" cy="3831605"/>
          </a:xfrm>
          <a:prstGeom prst="rect">
            <a:avLst/>
          </a:prstGeom>
          <a:solidFill>
            <a:schemeClr val="bg1">
              <a:lumMod val="95000"/>
            </a:schemeClr>
          </a:solidFill>
        </p:spPr>
      </p:pic>
      <p:sp>
        <p:nvSpPr>
          <p:cNvPr id="8" name="Прямоугольник 7">
            <a:extLst>
              <a:ext uri="{FF2B5EF4-FFF2-40B4-BE49-F238E27FC236}">
                <a16:creationId xmlns:a16="http://schemas.microsoft.com/office/drawing/2014/main" id="{8D2747B5-A59A-5F35-2FA9-B27D026700A5}"/>
              </a:ext>
            </a:extLst>
          </p:cNvPr>
          <p:cNvSpPr/>
          <p:nvPr/>
        </p:nvSpPr>
        <p:spPr>
          <a:xfrm>
            <a:off x="646835" y="3696716"/>
            <a:ext cx="5232672" cy="2248020"/>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087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7029" y="365125"/>
            <a:ext cx="11267875" cy="587375"/>
          </a:xfrm>
        </p:spPr>
        <p:txBody>
          <a:bodyPr>
            <a:noAutofit/>
          </a:bodyPr>
          <a:lstStyle/>
          <a:p>
            <a:r>
              <a:rPr lang="ru-RU" sz="4800" b="1" dirty="0">
                <a:solidFill>
                  <a:schemeClr val="bg1"/>
                </a:solidFill>
              </a:rPr>
              <a:t>Проблемы современных нейронных сетей</a:t>
            </a:r>
            <a:endParaRPr lang="ru-RU" sz="4800" dirty="0">
              <a:solidFill>
                <a:schemeClr val="bg1"/>
              </a:solidFill>
            </a:endParaRPr>
          </a:p>
        </p:txBody>
      </p:sp>
      <p:sp>
        <p:nvSpPr>
          <p:cNvPr id="3" name="Объект 2"/>
          <p:cNvSpPr>
            <a:spLocks noGrp="1"/>
          </p:cNvSpPr>
          <p:nvPr>
            <p:ph idx="1"/>
          </p:nvPr>
        </p:nvSpPr>
        <p:spPr>
          <a:xfrm>
            <a:off x="304800" y="952500"/>
            <a:ext cx="11605260" cy="5619749"/>
          </a:xfrm>
        </p:spPr>
        <p:txBody>
          <a:bodyPr>
            <a:normAutofit fontScale="92500" lnSpcReduction="10000"/>
          </a:bodyPr>
          <a:lstStyle/>
          <a:p>
            <a:pPr marL="447675">
              <a:tabLst>
                <a:tab pos="447675" algn="l"/>
              </a:tabLst>
            </a:pPr>
            <a:r>
              <a:rPr lang="ru-RU" sz="2400" dirty="0">
                <a:solidFill>
                  <a:schemeClr val="bg1"/>
                </a:solidFill>
              </a:rPr>
              <a:t>Использование </a:t>
            </a:r>
            <a:r>
              <a:rPr lang="en-US" sz="2400" dirty="0">
                <a:solidFill>
                  <a:schemeClr val="bg1"/>
                </a:solidFill>
              </a:rPr>
              <a:t>NAS </a:t>
            </a:r>
            <a:r>
              <a:rPr lang="ru-RU" sz="2400" dirty="0">
                <a:solidFill>
                  <a:schemeClr val="bg1"/>
                </a:solidFill>
              </a:rPr>
              <a:t>и </a:t>
            </a:r>
            <a:r>
              <a:rPr lang="en-US" sz="2400" dirty="0" err="1">
                <a:solidFill>
                  <a:schemeClr val="bg1"/>
                </a:solidFill>
              </a:rPr>
              <a:t>AutoML</a:t>
            </a:r>
            <a:endParaRPr lang="ru-RU" sz="2400" dirty="0">
              <a:solidFill>
                <a:schemeClr val="bg1"/>
              </a:solidFill>
            </a:endParaRPr>
          </a:p>
          <a:p>
            <a:pPr marL="904875" lvl="1">
              <a:tabLst>
                <a:tab pos="447675" algn="l"/>
              </a:tabLst>
            </a:pPr>
            <a:r>
              <a:rPr lang="ru-RU" sz="2000" dirty="0">
                <a:solidFill>
                  <a:schemeClr val="bg1"/>
                </a:solidFill>
              </a:rPr>
              <a:t>Оптимальность результатов зависят и ограничены опытом исследователя.</a:t>
            </a:r>
          </a:p>
          <a:p>
            <a:pPr marL="904875" lvl="1">
              <a:tabLst>
                <a:tab pos="447675" algn="l"/>
              </a:tabLst>
            </a:pPr>
            <a:r>
              <a:rPr lang="ru-RU" sz="2000" dirty="0">
                <a:solidFill>
                  <a:schemeClr val="bg1"/>
                </a:solidFill>
              </a:rPr>
              <a:t>Сегодня это рассматривается как широкая оптимизация</a:t>
            </a:r>
          </a:p>
          <a:p>
            <a:pPr marL="447675">
              <a:tabLst>
                <a:tab pos="447675" algn="l"/>
              </a:tabLst>
            </a:pPr>
            <a:r>
              <a:rPr lang="ru-RU" sz="2400" dirty="0">
                <a:solidFill>
                  <a:schemeClr val="bg1"/>
                </a:solidFill>
              </a:rPr>
              <a:t>Выбор методов регуляризации обучения и работы нейронной сети.</a:t>
            </a:r>
          </a:p>
          <a:p>
            <a:pPr marL="904875" lvl="1">
              <a:tabLst>
                <a:tab pos="447675" algn="l"/>
              </a:tabLst>
            </a:pPr>
            <a:r>
              <a:rPr lang="ru-RU" sz="2000" dirty="0">
                <a:solidFill>
                  <a:schemeClr val="bg1"/>
                </a:solidFill>
              </a:rPr>
              <a:t>Альтернативы </a:t>
            </a:r>
            <a:r>
              <a:rPr lang="ru-RU" sz="2000" dirty="0" err="1">
                <a:solidFill>
                  <a:schemeClr val="bg1"/>
                </a:solidFill>
              </a:rPr>
              <a:t>батч</a:t>
            </a:r>
            <a:r>
              <a:rPr lang="ru-RU" sz="2000" dirty="0">
                <a:solidFill>
                  <a:schemeClr val="bg1"/>
                </a:solidFill>
              </a:rPr>
              <a:t>-нормализации, другие методы регуляризации и аугментации.</a:t>
            </a:r>
            <a:endParaRPr lang="en-US" sz="2000" dirty="0">
              <a:solidFill>
                <a:schemeClr val="bg1"/>
              </a:solidFill>
            </a:endParaRPr>
          </a:p>
          <a:p>
            <a:pPr marL="447675">
              <a:tabLst>
                <a:tab pos="447675" algn="l"/>
              </a:tabLst>
            </a:pPr>
            <a:r>
              <a:rPr lang="ru-RU" sz="2400" dirty="0">
                <a:solidFill>
                  <a:schemeClr val="bg1"/>
                </a:solidFill>
              </a:rPr>
              <a:t>Оптимизация стратегий обучения глубоких нейронных сетей</a:t>
            </a:r>
            <a:r>
              <a:rPr lang="en-US" sz="2400" dirty="0">
                <a:solidFill>
                  <a:schemeClr val="bg1"/>
                </a:solidFill>
              </a:rPr>
              <a:t>.</a:t>
            </a:r>
            <a:endParaRPr lang="ru-RU" sz="2400" dirty="0">
              <a:solidFill>
                <a:schemeClr val="bg1"/>
              </a:solidFill>
            </a:endParaRPr>
          </a:p>
          <a:p>
            <a:pPr marL="904875" lvl="1">
              <a:tabLst>
                <a:tab pos="447675" algn="l"/>
              </a:tabLst>
            </a:pPr>
            <a:r>
              <a:rPr lang="ru-RU" sz="2000" dirty="0">
                <a:solidFill>
                  <a:schemeClr val="bg1"/>
                </a:solidFill>
              </a:rPr>
              <a:t>полу-контролируемое обучение, </a:t>
            </a:r>
            <a:r>
              <a:rPr lang="ru-RU" sz="2000" dirty="0" err="1">
                <a:solidFill>
                  <a:schemeClr val="bg1"/>
                </a:solidFill>
              </a:rPr>
              <a:t>метообучение</a:t>
            </a:r>
            <a:r>
              <a:rPr lang="ru-RU" sz="2000" dirty="0">
                <a:solidFill>
                  <a:schemeClr val="bg1"/>
                </a:solidFill>
              </a:rPr>
              <a:t> (учитель-ученик и </a:t>
            </a:r>
            <a:r>
              <a:rPr lang="ru-RU" sz="2000" dirty="0" err="1">
                <a:solidFill>
                  <a:schemeClr val="bg1"/>
                </a:solidFill>
              </a:rPr>
              <a:t>др</a:t>
            </a:r>
            <a:r>
              <a:rPr lang="ru-RU" sz="2000" dirty="0">
                <a:solidFill>
                  <a:schemeClr val="bg1"/>
                </a:solidFill>
              </a:rPr>
              <a:t>).</a:t>
            </a:r>
            <a:endParaRPr lang="en-US" sz="2000" dirty="0">
              <a:solidFill>
                <a:schemeClr val="bg1"/>
              </a:solidFill>
            </a:endParaRPr>
          </a:p>
          <a:p>
            <a:pPr marL="904875" lvl="1">
              <a:tabLst>
                <a:tab pos="447675" algn="l"/>
              </a:tabLst>
            </a:pPr>
            <a:r>
              <a:rPr lang="en-US" sz="2000" dirty="0">
                <a:solidFill>
                  <a:schemeClr val="bg1"/>
                </a:solidFill>
              </a:rPr>
              <a:t>SAM, text2img </a:t>
            </a:r>
            <a:r>
              <a:rPr lang="ru-RU" sz="2000" dirty="0">
                <a:solidFill>
                  <a:schemeClr val="bg1"/>
                </a:solidFill>
              </a:rPr>
              <a:t>или другая доп. информация</a:t>
            </a:r>
          </a:p>
          <a:p>
            <a:pPr marL="904875" lvl="1">
              <a:tabLst>
                <a:tab pos="447675" algn="l"/>
              </a:tabLst>
            </a:pPr>
            <a:r>
              <a:rPr lang="en-US" sz="2000" dirty="0">
                <a:solidFill>
                  <a:schemeClr val="bg1"/>
                </a:solidFill>
              </a:rPr>
              <a:t>few-short learning architectures </a:t>
            </a:r>
            <a:endParaRPr lang="ru-RU" sz="2000" dirty="0">
              <a:solidFill>
                <a:schemeClr val="bg1"/>
              </a:solidFill>
            </a:endParaRPr>
          </a:p>
          <a:p>
            <a:pPr marL="1362075" lvl="2">
              <a:tabLst>
                <a:tab pos="447675" algn="l"/>
              </a:tabLst>
            </a:pPr>
            <a:r>
              <a:rPr lang="ru-RU" dirty="0">
                <a:solidFill>
                  <a:schemeClr val="bg1"/>
                </a:solidFill>
              </a:rPr>
              <a:t>Распознавание неизвестных изображений по поиску релевантных признаков </a:t>
            </a:r>
            <a:br>
              <a:rPr lang="ru-RU" dirty="0">
                <a:solidFill>
                  <a:schemeClr val="bg1"/>
                </a:solidFill>
              </a:rPr>
            </a:br>
            <a:r>
              <a:rPr lang="ru-RU" dirty="0">
                <a:solidFill>
                  <a:schemeClr val="bg1"/>
                </a:solidFill>
              </a:rPr>
              <a:t>из некоторого набора.</a:t>
            </a:r>
          </a:p>
          <a:p>
            <a:pPr marL="447675">
              <a:tabLst>
                <a:tab pos="447675" algn="l"/>
              </a:tabLst>
            </a:pPr>
            <a:r>
              <a:rPr lang="ru-RU" sz="2400" dirty="0">
                <a:solidFill>
                  <a:schemeClr val="bg1"/>
                </a:solidFill>
              </a:rPr>
              <a:t>Баланс </a:t>
            </a:r>
            <a:r>
              <a:rPr lang="ru-RU" sz="2400" dirty="0" err="1">
                <a:solidFill>
                  <a:schemeClr val="bg1"/>
                </a:solidFill>
              </a:rPr>
              <a:t>трансформер</a:t>
            </a:r>
            <a:r>
              <a:rPr lang="ru-RU" sz="2400" dirty="0">
                <a:solidFill>
                  <a:schemeClr val="bg1"/>
                </a:solidFill>
              </a:rPr>
              <a:t> – сверточные сети-</a:t>
            </a:r>
            <a:r>
              <a:rPr lang="ru-RU" sz="2400" dirty="0" err="1">
                <a:solidFill>
                  <a:schemeClr val="bg1"/>
                </a:solidFill>
              </a:rPr>
              <a:t>полносвязные</a:t>
            </a:r>
            <a:r>
              <a:rPr lang="ru-RU" sz="2400" dirty="0">
                <a:solidFill>
                  <a:schemeClr val="bg1"/>
                </a:solidFill>
              </a:rPr>
              <a:t> блоки. </a:t>
            </a:r>
            <a:endParaRPr lang="en-US" sz="2400" dirty="0">
              <a:solidFill>
                <a:schemeClr val="bg1"/>
              </a:solidFill>
            </a:endParaRPr>
          </a:p>
          <a:p>
            <a:pPr marL="447675">
              <a:tabLst>
                <a:tab pos="447675" algn="l"/>
              </a:tabLst>
            </a:pPr>
            <a:r>
              <a:rPr lang="ru-RU" sz="2400" dirty="0">
                <a:solidFill>
                  <a:schemeClr val="bg1"/>
                </a:solidFill>
              </a:rPr>
              <a:t>Генеративные подходы </a:t>
            </a:r>
            <a:r>
              <a:rPr lang="en-US" sz="2400" dirty="0">
                <a:solidFill>
                  <a:schemeClr val="bg1"/>
                </a:solidFill>
              </a:rPr>
              <a:t>(VAE, GAN, Diffusion </a:t>
            </a:r>
            <a:r>
              <a:rPr lang="ru-RU" sz="2400" dirty="0">
                <a:solidFill>
                  <a:schemeClr val="bg1"/>
                </a:solidFill>
              </a:rPr>
              <a:t>и другие) как основа решения любых задач</a:t>
            </a:r>
            <a:endParaRPr lang="en-US" sz="2400" dirty="0">
              <a:solidFill>
                <a:schemeClr val="bg1"/>
              </a:solidFill>
            </a:endParaRPr>
          </a:p>
          <a:p>
            <a:pPr marL="447675">
              <a:tabLst>
                <a:tab pos="447675" algn="l"/>
              </a:tabLst>
            </a:pPr>
            <a:r>
              <a:rPr lang="ru-RU" sz="2400" dirty="0">
                <a:solidFill>
                  <a:schemeClr val="bg1"/>
                </a:solidFill>
              </a:rPr>
              <a:t>Качество набора данных.</a:t>
            </a:r>
          </a:p>
          <a:p>
            <a:pPr marL="904875" lvl="1">
              <a:tabLst>
                <a:tab pos="447675" algn="l"/>
              </a:tabLst>
            </a:pPr>
            <a:r>
              <a:rPr lang="ru-RU" sz="2000" dirty="0">
                <a:solidFill>
                  <a:schemeClr val="bg1"/>
                </a:solidFill>
              </a:rPr>
              <a:t>Баланс классов и качество разметки</a:t>
            </a:r>
          </a:p>
          <a:p>
            <a:pPr marL="447675">
              <a:tabLst>
                <a:tab pos="447675" algn="l"/>
              </a:tabLst>
            </a:pPr>
            <a:r>
              <a:rPr lang="ru-RU" sz="2400" dirty="0">
                <a:solidFill>
                  <a:schemeClr val="bg1"/>
                </a:solidFill>
              </a:rPr>
              <a:t>Доверенный ИИ : надежность, интерпретируемость, защищенность, этичность\</a:t>
            </a:r>
            <a:r>
              <a:rPr lang="ru-RU" sz="2400" dirty="0" err="1">
                <a:solidFill>
                  <a:schemeClr val="bg1"/>
                </a:solidFill>
              </a:rPr>
              <a:t>легал</a:t>
            </a:r>
            <a:r>
              <a:rPr lang="ru-RU" sz="2400" dirty="0">
                <a:solidFill>
                  <a:schemeClr val="bg1"/>
                </a:solidFill>
              </a:rPr>
              <a:t>.</a:t>
            </a:r>
            <a:endParaRPr lang="en-US" sz="2400" dirty="0">
              <a:solidFill>
                <a:schemeClr val="bg1"/>
              </a:solidFill>
            </a:endParaRPr>
          </a:p>
          <a:p>
            <a:pPr marL="904875" lvl="1">
              <a:tabLst>
                <a:tab pos="447675" algn="l"/>
              </a:tabLst>
            </a:pPr>
            <a:r>
              <a:rPr lang="ru-RU" sz="2000" dirty="0">
                <a:solidFill>
                  <a:schemeClr val="bg1"/>
                </a:solidFill>
              </a:rPr>
              <a:t>Еще переход в концепцию вертикальный ИИ (</a:t>
            </a:r>
            <a:r>
              <a:rPr lang="ru-RU" sz="2000" dirty="0" err="1">
                <a:solidFill>
                  <a:schemeClr val="bg1"/>
                </a:solidFill>
              </a:rPr>
              <a:t>пайплайн</a:t>
            </a:r>
            <a:r>
              <a:rPr lang="ru-RU" sz="2000" dirty="0">
                <a:solidFill>
                  <a:schemeClr val="bg1"/>
                </a:solidFill>
              </a:rPr>
              <a:t> под домен)</a:t>
            </a:r>
          </a:p>
          <a:p>
            <a:pPr marL="904875" lvl="1">
              <a:tabLst>
                <a:tab pos="447675" algn="l"/>
              </a:tabLst>
            </a:pPr>
            <a:endParaRPr lang="ru-RU" sz="2000" dirty="0">
              <a:solidFill>
                <a:schemeClr val="bg1"/>
              </a:solidFill>
            </a:endParaRPr>
          </a:p>
        </p:txBody>
      </p:sp>
    </p:spTree>
    <p:extLst>
      <p:ext uri="{BB962C8B-B14F-4D97-AF65-F5344CB8AC3E}">
        <p14:creationId xmlns:p14="http://schemas.microsoft.com/office/powerpoint/2010/main" val="4032402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0557" y="365125"/>
            <a:ext cx="11467103" cy="984704"/>
          </a:xfrm>
        </p:spPr>
        <p:txBody>
          <a:bodyPr>
            <a:normAutofit/>
          </a:bodyPr>
          <a:lstStyle/>
          <a:p>
            <a:r>
              <a:rPr lang="ru-RU" sz="4000" b="1" dirty="0">
                <a:solidFill>
                  <a:schemeClr val="bg1"/>
                </a:solidFill>
                <a:latin typeface="+mn-lt"/>
              </a:rPr>
              <a:t>Автопоиск архитектур. </a:t>
            </a:r>
          </a:p>
        </p:txBody>
      </p:sp>
      <p:sp>
        <p:nvSpPr>
          <p:cNvPr id="3" name="Объект 2"/>
          <p:cNvSpPr>
            <a:spLocks noGrp="1"/>
          </p:cNvSpPr>
          <p:nvPr>
            <p:ph idx="1"/>
          </p:nvPr>
        </p:nvSpPr>
        <p:spPr>
          <a:xfrm>
            <a:off x="57150" y="1132114"/>
            <a:ext cx="11700510" cy="5459186"/>
          </a:xfrm>
        </p:spPr>
        <p:txBody>
          <a:bodyPr>
            <a:noAutofit/>
          </a:bodyPr>
          <a:lstStyle/>
          <a:p>
            <a:pPr>
              <a:lnSpc>
                <a:spcPct val="100000"/>
              </a:lnSpc>
              <a:spcBef>
                <a:spcPts val="600"/>
              </a:spcBef>
            </a:pPr>
            <a:r>
              <a:rPr lang="ru-RU" sz="2000" dirty="0" err="1">
                <a:solidFill>
                  <a:schemeClr val="bg1"/>
                </a:solidFill>
              </a:rPr>
              <a:t>Neural</a:t>
            </a:r>
            <a:r>
              <a:rPr lang="ru-RU" sz="2000" dirty="0">
                <a:solidFill>
                  <a:schemeClr val="bg1"/>
                </a:solidFill>
              </a:rPr>
              <a:t> </a:t>
            </a:r>
            <a:r>
              <a:rPr lang="ru-RU" sz="2000" dirty="0" err="1">
                <a:solidFill>
                  <a:schemeClr val="bg1"/>
                </a:solidFill>
              </a:rPr>
              <a:t>Architecture</a:t>
            </a:r>
            <a:r>
              <a:rPr lang="ru-RU" sz="2000" dirty="0">
                <a:solidFill>
                  <a:schemeClr val="bg1"/>
                </a:solidFill>
              </a:rPr>
              <a:t> </a:t>
            </a:r>
            <a:r>
              <a:rPr lang="ru-RU" sz="2000" dirty="0" err="1">
                <a:solidFill>
                  <a:schemeClr val="bg1"/>
                </a:solidFill>
              </a:rPr>
              <a:t>Search</a:t>
            </a:r>
            <a:r>
              <a:rPr lang="ru-RU" sz="2000" dirty="0">
                <a:solidFill>
                  <a:schemeClr val="bg1"/>
                </a:solidFill>
              </a:rPr>
              <a:t> (NAS). </a:t>
            </a:r>
            <a:endParaRPr lang="en-US" sz="2000" dirty="0">
              <a:solidFill>
                <a:schemeClr val="bg1"/>
              </a:solidFill>
            </a:endParaRPr>
          </a:p>
          <a:p>
            <a:pPr>
              <a:lnSpc>
                <a:spcPct val="100000"/>
              </a:lnSpc>
              <a:spcBef>
                <a:spcPts val="600"/>
              </a:spcBef>
            </a:pPr>
            <a:r>
              <a:rPr lang="ru-RU" sz="2000" dirty="0">
                <a:solidFill>
                  <a:schemeClr val="bg1"/>
                </a:solidFill>
              </a:rPr>
              <a:t>Термин </a:t>
            </a:r>
            <a:r>
              <a:rPr lang="ru-RU" sz="2000" dirty="0" err="1">
                <a:solidFill>
                  <a:schemeClr val="bg1"/>
                </a:solidFill>
              </a:rPr>
              <a:t>AutoML</a:t>
            </a:r>
            <a:r>
              <a:rPr lang="ru-RU" sz="2000" dirty="0">
                <a:solidFill>
                  <a:schemeClr val="bg1"/>
                </a:solidFill>
              </a:rPr>
              <a:t> - автоматический поиск архитектур, включает, но не ограничен методами NAS </a:t>
            </a:r>
          </a:p>
          <a:p>
            <a:pPr>
              <a:lnSpc>
                <a:spcPct val="100000"/>
              </a:lnSpc>
              <a:spcBef>
                <a:spcPts val="600"/>
              </a:spcBef>
            </a:pPr>
            <a:r>
              <a:rPr lang="ru-RU" sz="2000" dirty="0">
                <a:solidFill>
                  <a:schemeClr val="bg1"/>
                </a:solidFill>
              </a:rPr>
              <a:t>Методы NAS подразумевают три составляющие</a:t>
            </a:r>
          </a:p>
          <a:p>
            <a:pPr lvl="1">
              <a:lnSpc>
                <a:spcPct val="100000"/>
              </a:lnSpc>
              <a:spcBef>
                <a:spcPts val="1200"/>
              </a:spcBef>
            </a:pPr>
            <a:r>
              <a:rPr lang="ru-RU" sz="2000" dirty="0">
                <a:solidFill>
                  <a:schemeClr val="bg1"/>
                </a:solidFill>
              </a:rPr>
              <a:t>Пространство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Space</a:t>
            </a:r>
            <a:r>
              <a:rPr lang="ru-RU" sz="2000" dirty="0">
                <a:solidFill>
                  <a:schemeClr val="bg1"/>
                </a:solidFill>
              </a:rPr>
              <a:t>)</a:t>
            </a:r>
            <a:r>
              <a:rPr lang="en-US" sz="2000" dirty="0">
                <a:solidFill>
                  <a:schemeClr val="bg1"/>
                </a:solidFill>
              </a:rPr>
              <a:t> - </a:t>
            </a:r>
            <a:r>
              <a:rPr lang="ru-RU" sz="2000" dirty="0">
                <a:solidFill>
                  <a:schemeClr val="bg1"/>
                </a:solidFill>
              </a:rPr>
              <a:t>по каким блокам, по каким видам сверток, функций активации, методом регуляризации искать.</a:t>
            </a:r>
          </a:p>
          <a:p>
            <a:pPr lvl="1">
              <a:lnSpc>
                <a:spcPct val="100000"/>
              </a:lnSpc>
              <a:spcBef>
                <a:spcPts val="1200"/>
              </a:spcBef>
            </a:pPr>
            <a:r>
              <a:rPr lang="ru-RU" sz="2000" dirty="0">
                <a:solidFill>
                  <a:schemeClr val="bg1"/>
                </a:solidFill>
              </a:rPr>
              <a:t>Стратегия поиска (</a:t>
            </a:r>
            <a:r>
              <a:rPr lang="ru-RU" sz="2000" dirty="0" err="1">
                <a:solidFill>
                  <a:schemeClr val="bg1"/>
                </a:solidFill>
              </a:rPr>
              <a:t>Search</a:t>
            </a:r>
            <a:r>
              <a:rPr lang="ru-RU" sz="2000" dirty="0">
                <a:solidFill>
                  <a:schemeClr val="bg1"/>
                </a:solidFill>
              </a:rPr>
              <a:t> </a:t>
            </a:r>
            <a:r>
              <a:rPr lang="ru-RU" sz="2000" dirty="0" err="1">
                <a:solidFill>
                  <a:schemeClr val="bg1"/>
                </a:solidFill>
              </a:rPr>
              <a:t>Strategy</a:t>
            </a:r>
            <a:r>
              <a:rPr lang="ru-RU" sz="2000" dirty="0">
                <a:solidFill>
                  <a:schemeClr val="bg1"/>
                </a:solidFill>
              </a:rPr>
              <a:t>) – то как искать, как отбросить ненужное. </a:t>
            </a:r>
          </a:p>
          <a:p>
            <a:pPr lvl="1">
              <a:lnSpc>
                <a:spcPct val="100000"/>
              </a:lnSpc>
              <a:spcBef>
                <a:spcPts val="1200"/>
              </a:spcBef>
            </a:pPr>
            <a:r>
              <a:rPr lang="ru-RU" sz="2000" dirty="0">
                <a:solidFill>
                  <a:schemeClr val="bg1"/>
                </a:solidFill>
              </a:rPr>
              <a:t>Оценка качества модели (</a:t>
            </a:r>
            <a:r>
              <a:rPr lang="ru-RU" sz="2000" dirty="0" err="1">
                <a:solidFill>
                  <a:schemeClr val="bg1"/>
                </a:solidFill>
              </a:rPr>
              <a:t>Performance</a:t>
            </a:r>
            <a:r>
              <a:rPr lang="ru-RU" sz="2000" dirty="0">
                <a:solidFill>
                  <a:schemeClr val="bg1"/>
                </a:solidFill>
              </a:rPr>
              <a:t> </a:t>
            </a:r>
            <a:r>
              <a:rPr lang="ru-RU" sz="2000" dirty="0" err="1">
                <a:solidFill>
                  <a:schemeClr val="bg1"/>
                </a:solidFill>
              </a:rPr>
              <a:t>Estimation</a:t>
            </a:r>
            <a:r>
              <a:rPr lang="ru-RU" sz="2000" dirty="0">
                <a:solidFill>
                  <a:schemeClr val="bg1"/>
                </a:solidFill>
              </a:rPr>
              <a:t> </a:t>
            </a:r>
            <a:r>
              <a:rPr lang="ru-RU" sz="2000" dirty="0" err="1">
                <a:solidFill>
                  <a:schemeClr val="bg1"/>
                </a:solidFill>
              </a:rPr>
              <a:t>Strategy</a:t>
            </a:r>
            <a:r>
              <a:rPr lang="en-US" sz="2000" dirty="0">
                <a:solidFill>
                  <a:schemeClr val="bg1"/>
                </a:solidFill>
              </a:rPr>
              <a:t> or Candidate Evaluation Method</a:t>
            </a:r>
            <a:r>
              <a:rPr lang="ru-RU" sz="2000" dirty="0">
                <a:solidFill>
                  <a:schemeClr val="bg1"/>
                </a:solidFill>
              </a:rPr>
              <a:t>) – например, точность и вычислительная сложность и напр. на неполных данных. </a:t>
            </a:r>
          </a:p>
          <a:p>
            <a:pPr lvl="1">
              <a:lnSpc>
                <a:spcPct val="100000"/>
              </a:lnSpc>
              <a:spcBef>
                <a:spcPts val="600"/>
              </a:spcBef>
            </a:pPr>
            <a:endParaRPr lang="ru-RU" sz="2000" dirty="0">
              <a:solidFill>
                <a:schemeClr val="bg1"/>
              </a:solidFill>
            </a:endParaRPr>
          </a:p>
          <a:p>
            <a:pPr marL="266700" lvl="1">
              <a:lnSpc>
                <a:spcPct val="100000"/>
              </a:lnSpc>
              <a:spcBef>
                <a:spcPts val="600"/>
              </a:spcBef>
            </a:pPr>
            <a:r>
              <a:rPr lang="ru-RU" sz="2000" dirty="0">
                <a:solidFill>
                  <a:schemeClr val="bg1"/>
                </a:solidFill>
              </a:rPr>
              <a:t>Самый большой недостаток </a:t>
            </a:r>
            <a:r>
              <a:rPr lang="en-US" sz="2000" dirty="0">
                <a:solidFill>
                  <a:schemeClr val="bg1"/>
                </a:solidFill>
              </a:rPr>
              <a:t>NAS – </a:t>
            </a:r>
            <a:r>
              <a:rPr lang="ru-RU" sz="2000" dirty="0">
                <a:solidFill>
                  <a:schemeClr val="bg1"/>
                </a:solidFill>
              </a:rPr>
              <a:t>результат зависит от исследователя. </a:t>
            </a:r>
          </a:p>
          <a:p>
            <a:pPr marL="723900" lvl="2">
              <a:lnSpc>
                <a:spcPct val="100000"/>
              </a:lnSpc>
              <a:spcBef>
                <a:spcPts val="600"/>
              </a:spcBef>
            </a:pPr>
            <a:r>
              <a:rPr lang="ru-RU" dirty="0">
                <a:solidFill>
                  <a:schemeClr val="bg1"/>
                </a:solidFill>
              </a:rPr>
              <a:t>На практике </a:t>
            </a:r>
            <a:r>
              <a:rPr lang="en-US" dirty="0">
                <a:solidFill>
                  <a:schemeClr val="bg1"/>
                </a:solidFill>
              </a:rPr>
              <a:t>NAS </a:t>
            </a:r>
            <a:r>
              <a:rPr lang="ru-RU" dirty="0">
                <a:solidFill>
                  <a:schemeClr val="bg1"/>
                </a:solidFill>
              </a:rPr>
              <a:t>используют для широкого тюнинга. </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Прямоугольник 5"/>
          <p:cNvSpPr/>
          <p:nvPr/>
        </p:nvSpPr>
        <p:spPr>
          <a:xfrm>
            <a:off x="155575" y="4633663"/>
            <a:ext cx="8759825" cy="459308"/>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Рисунок 6"/>
          <p:cNvPicPr>
            <a:picLocks noChangeAspect="1"/>
          </p:cNvPicPr>
          <p:nvPr/>
        </p:nvPicPr>
        <p:blipFill>
          <a:blip r:embed="rId2"/>
          <a:stretch>
            <a:fillRect/>
          </a:stretch>
        </p:blipFill>
        <p:spPr>
          <a:xfrm>
            <a:off x="7413625" y="5425362"/>
            <a:ext cx="3972560" cy="1276735"/>
          </a:xfrm>
          <a:prstGeom prst="rect">
            <a:avLst/>
          </a:prstGeom>
          <a:solidFill>
            <a:schemeClr val="bg1">
              <a:lumMod val="95000"/>
            </a:schemeClr>
          </a:solidFill>
        </p:spPr>
      </p:pic>
    </p:spTree>
    <p:extLst>
      <p:ext uri="{BB962C8B-B14F-4D97-AF65-F5344CB8AC3E}">
        <p14:creationId xmlns:p14="http://schemas.microsoft.com/office/powerpoint/2010/main" val="4022968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5297" y="138500"/>
            <a:ext cx="11119503" cy="852813"/>
          </a:xfrm>
        </p:spPr>
        <p:txBody>
          <a:bodyPr>
            <a:normAutofit/>
          </a:bodyPr>
          <a:lstStyle/>
          <a:p>
            <a:r>
              <a:rPr lang="ru-RU" sz="4800" b="1" dirty="0">
                <a:solidFill>
                  <a:schemeClr val="bg1"/>
                </a:solidFill>
              </a:rPr>
              <a:t>Архитектура </a:t>
            </a:r>
            <a:r>
              <a:rPr lang="en-US" sz="4800" b="1" dirty="0" err="1">
                <a:solidFill>
                  <a:schemeClr val="bg1"/>
                </a:solidFill>
              </a:rPr>
              <a:t>EfficientNet</a:t>
            </a:r>
            <a:r>
              <a:rPr lang="en-US" sz="4800" b="1" dirty="0">
                <a:solidFill>
                  <a:schemeClr val="bg1"/>
                </a:solidFill>
              </a:rPr>
              <a:t> </a:t>
            </a:r>
            <a:r>
              <a:rPr lang="ru-RU" sz="4800" b="1" dirty="0">
                <a:solidFill>
                  <a:schemeClr val="bg1"/>
                </a:solidFill>
              </a:rPr>
              <a:t> - апогей </a:t>
            </a:r>
            <a:r>
              <a:rPr lang="en-US" sz="4800" b="1" dirty="0">
                <a:solidFill>
                  <a:schemeClr val="bg1"/>
                </a:solidFill>
              </a:rPr>
              <a:t>NAS</a:t>
            </a:r>
            <a:endParaRPr lang="ru-RU" sz="4800" b="1" dirty="0">
              <a:solidFill>
                <a:schemeClr val="bg1"/>
              </a:solidFill>
            </a:endParaRPr>
          </a:p>
        </p:txBody>
      </p:sp>
      <p:sp>
        <p:nvSpPr>
          <p:cNvPr id="3" name="Объект 2"/>
          <p:cNvSpPr>
            <a:spLocks noGrp="1"/>
          </p:cNvSpPr>
          <p:nvPr>
            <p:ph idx="1"/>
          </p:nvPr>
        </p:nvSpPr>
        <p:spPr>
          <a:xfrm>
            <a:off x="298301" y="1011576"/>
            <a:ext cx="8512613" cy="5657138"/>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Архитектура </a:t>
            </a:r>
            <a:r>
              <a:rPr lang="en-US" sz="2400" b="1" dirty="0" err="1">
                <a:solidFill>
                  <a:schemeClr val="bg1"/>
                </a:solidFill>
              </a:rPr>
              <a:t>EfficientNet</a:t>
            </a:r>
            <a:r>
              <a:rPr lang="en-US" sz="2400" b="1" dirty="0">
                <a:solidFill>
                  <a:schemeClr val="bg1"/>
                </a:solidFill>
              </a:rPr>
              <a:t> </a:t>
            </a:r>
            <a:r>
              <a:rPr lang="ru-RU" altLang="ru-RU" sz="2400" dirty="0">
                <a:solidFill>
                  <a:schemeClr val="bg1"/>
                </a:solidFill>
              </a:rPr>
              <a:t>получена методами автопоиска </a:t>
            </a:r>
          </a:p>
          <a:p>
            <a:pPr lvl="1" eaLnBrk="0" fontAlgn="base" hangingPunct="0">
              <a:lnSpc>
                <a:spcPct val="100000"/>
              </a:lnSpc>
              <a:spcBef>
                <a:spcPct val="0"/>
              </a:spcBef>
              <a:spcAft>
                <a:spcPct val="0"/>
              </a:spcAft>
            </a:pPr>
            <a:r>
              <a:rPr lang="ru-RU" altLang="ru-RU" dirty="0">
                <a:solidFill>
                  <a:schemeClr val="bg1"/>
                </a:solidFill>
              </a:rPr>
              <a:t>использование блоков </a:t>
            </a:r>
            <a:r>
              <a:rPr lang="ru-RU" altLang="ru-RU" dirty="0" err="1">
                <a:solidFill>
                  <a:schemeClr val="bg1"/>
                </a:solidFill>
              </a:rPr>
              <a:t>MobileNet</a:t>
            </a:r>
            <a:r>
              <a:rPr lang="ru-RU" altLang="ru-RU" dirty="0">
                <a:solidFill>
                  <a:schemeClr val="bg1"/>
                </a:solidFill>
              </a:rPr>
              <a:t> V3 (MB</a:t>
            </a:r>
            <a:r>
              <a:rPr lang="en-US" altLang="ru-RU" dirty="0">
                <a:solidFill>
                  <a:schemeClr val="bg1"/>
                </a:solidFill>
              </a:rPr>
              <a:t>Conv6</a:t>
            </a:r>
            <a:r>
              <a:rPr lang="ru-RU" altLang="ru-RU" dirty="0">
                <a:solidFill>
                  <a:schemeClr val="bg1"/>
                </a:solidFill>
              </a:rPr>
              <a:t>). </a:t>
            </a:r>
          </a:p>
          <a:p>
            <a:pPr eaLnBrk="0" fontAlgn="base" hangingPunct="0">
              <a:lnSpc>
                <a:spcPct val="100000"/>
              </a:lnSpc>
              <a:spcBef>
                <a:spcPct val="0"/>
              </a:spcBef>
              <a:spcAft>
                <a:spcPct val="0"/>
              </a:spcAft>
            </a:pPr>
            <a:r>
              <a:rPr lang="ru-RU" altLang="ru-RU" sz="2400" b="1" dirty="0">
                <a:solidFill>
                  <a:schemeClr val="bg1"/>
                </a:solidFill>
              </a:rPr>
              <a:t>Общая структура сети фиксировалась</a:t>
            </a:r>
            <a:r>
              <a:rPr lang="en-US" altLang="ru-RU" sz="2400" b="1" dirty="0">
                <a:solidFill>
                  <a:schemeClr val="bg1"/>
                </a:solidFill>
              </a:rPr>
              <a:t> </a:t>
            </a:r>
            <a:r>
              <a:rPr lang="ru-RU" altLang="ru-RU" sz="2400" b="1" dirty="0">
                <a:solidFill>
                  <a:schemeClr val="bg1"/>
                </a:solidFill>
              </a:rPr>
              <a:t>в виде </a:t>
            </a:r>
            <a:r>
              <a:rPr lang="en-US" altLang="ru-RU" sz="2400" b="1" dirty="0" err="1">
                <a:solidFill>
                  <a:schemeClr val="bg1"/>
                </a:solidFill>
              </a:rPr>
              <a:t>ResNet</a:t>
            </a:r>
            <a:r>
              <a:rPr lang="ru-RU" altLang="ru-RU" sz="2400" b="1" dirty="0">
                <a:solidFill>
                  <a:schemeClr val="bg1"/>
                </a:solidFill>
              </a:rPr>
              <a:t>.</a:t>
            </a:r>
          </a:p>
          <a:p>
            <a:pPr eaLnBrk="0" fontAlgn="base" hangingPunct="0">
              <a:lnSpc>
                <a:spcPct val="100000"/>
              </a:lnSpc>
              <a:spcBef>
                <a:spcPct val="0"/>
              </a:spcBef>
              <a:spcAft>
                <a:spcPct val="0"/>
              </a:spcAft>
            </a:pPr>
            <a:r>
              <a:rPr lang="ru-RU" altLang="ru-RU" sz="2400" dirty="0">
                <a:solidFill>
                  <a:schemeClr val="bg1"/>
                </a:solidFill>
              </a:rPr>
              <a:t>Оптимизировались:</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width</a:t>
            </a:r>
            <a:r>
              <a:rPr lang="ru-RU" altLang="ru-RU" sz="1600" dirty="0">
                <a:solidFill>
                  <a:schemeClr val="bg1"/>
                </a:solidFill>
              </a:rPr>
              <a:t>,𝐶∼𝛼:  - число каналов в свертках.</a:t>
            </a:r>
          </a:p>
          <a:p>
            <a:pPr lvl="1" eaLnBrk="0" fontAlgn="base" hangingPunct="0">
              <a:lnSpc>
                <a:spcPct val="100000"/>
              </a:lnSpc>
              <a:spcBef>
                <a:spcPct val="0"/>
              </a:spcBef>
              <a:spcAft>
                <a:spcPct val="0"/>
              </a:spcAft>
            </a:pPr>
            <a:r>
              <a:rPr lang="ru-RU" altLang="ru-RU" sz="1600" b="1" dirty="0" err="1">
                <a:solidFill>
                  <a:schemeClr val="bg1"/>
                </a:solidFill>
              </a:rPr>
              <a:t>Network</a:t>
            </a:r>
            <a:r>
              <a:rPr lang="ru-RU" altLang="ru-RU" sz="1600" b="1" dirty="0">
                <a:solidFill>
                  <a:schemeClr val="bg1"/>
                </a:solidFill>
              </a:rPr>
              <a:t> </a:t>
            </a:r>
            <a:r>
              <a:rPr lang="ru-RU" altLang="ru-RU" sz="1600" b="1" dirty="0" err="1">
                <a:solidFill>
                  <a:schemeClr val="bg1"/>
                </a:solidFill>
              </a:rPr>
              <a:t>depth</a:t>
            </a:r>
            <a:r>
              <a:rPr lang="ru-RU" altLang="ru-RU" sz="1600" dirty="0">
                <a:solidFill>
                  <a:schemeClr val="bg1"/>
                </a:solidFill>
              </a:rPr>
              <a:t>, 𝐿∼𝛽: </a:t>
            </a:r>
            <a:r>
              <a:rPr lang="ru-RU" altLang="ru-RU" sz="1600" b="1" dirty="0">
                <a:solidFill>
                  <a:schemeClr val="bg1"/>
                </a:solidFill>
              </a:rPr>
              <a:t>число слоев в </a:t>
            </a:r>
            <a:r>
              <a:rPr lang="ru-RU" altLang="ru-RU" sz="1600" b="1" dirty="0" err="1">
                <a:solidFill>
                  <a:schemeClr val="bg1"/>
                </a:solidFill>
              </a:rPr>
              <a:t>блоке</a:t>
            </a:r>
            <a:r>
              <a:rPr lang="ru-RU" altLang="ru-RU" sz="1600" dirty="0" err="1">
                <a:solidFill>
                  <a:schemeClr val="bg1"/>
                </a:solidFill>
              </a:rPr>
              <a:t>.То</a:t>
            </a:r>
            <a:r>
              <a:rPr lang="en-US" altLang="ru-RU" sz="1600" dirty="0">
                <a:solidFill>
                  <a:schemeClr val="bg1"/>
                </a:solidFill>
              </a:rPr>
              <a:t> </a:t>
            </a:r>
            <a:r>
              <a:rPr lang="ru-RU" altLang="ru-RU" sz="1600" dirty="0">
                <a:solidFill>
                  <a:schemeClr val="bg1"/>
                </a:solidFill>
              </a:rPr>
              <a:t>есть число блоков остается прежним, но каждый блок может быть разной глубины.</a:t>
            </a:r>
          </a:p>
          <a:p>
            <a:pPr lvl="1" eaLnBrk="0" fontAlgn="base" hangingPunct="0">
              <a:lnSpc>
                <a:spcPct val="100000"/>
              </a:lnSpc>
              <a:spcBef>
                <a:spcPct val="0"/>
              </a:spcBef>
              <a:spcAft>
                <a:spcPct val="0"/>
              </a:spcAft>
            </a:pPr>
            <a:r>
              <a:rPr lang="ru-RU" altLang="ru-RU" sz="1600" b="1" dirty="0" err="1">
                <a:solidFill>
                  <a:schemeClr val="bg1"/>
                </a:solidFill>
              </a:rPr>
              <a:t>Input</a:t>
            </a:r>
            <a:r>
              <a:rPr lang="ru-RU" altLang="ru-RU" sz="1600" b="1" dirty="0">
                <a:solidFill>
                  <a:schemeClr val="bg1"/>
                </a:solidFill>
              </a:rPr>
              <a:t> </a:t>
            </a:r>
            <a:r>
              <a:rPr lang="ru-RU" altLang="ru-RU" sz="1600" b="1" dirty="0" err="1">
                <a:solidFill>
                  <a:schemeClr val="bg1"/>
                </a:solidFill>
              </a:rPr>
              <a:t>resolution</a:t>
            </a:r>
            <a:r>
              <a:rPr lang="ru-RU" altLang="ru-RU" sz="1600" b="1" dirty="0">
                <a:solidFill>
                  <a:schemeClr val="bg1"/>
                </a:solidFill>
              </a:rPr>
              <a:t> </a:t>
            </a:r>
            <a:r>
              <a:rPr lang="ru-RU" altLang="ru-RU" sz="1600" dirty="0">
                <a:solidFill>
                  <a:schemeClr val="bg1"/>
                </a:solidFill>
              </a:rPr>
              <a:t>𝐻×𝑊,∼𝛾  - размер к которому приводится входное изображение.</a:t>
            </a:r>
          </a:p>
          <a:p>
            <a:pPr lvl="2" eaLnBrk="0" fontAlgn="base" hangingPunct="0">
              <a:lnSpc>
                <a:spcPct val="100000"/>
              </a:lnSpc>
              <a:spcBef>
                <a:spcPct val="0"/>
              </a:spcBef>
              <a:spcAft>
                <a:spcPct val="0"/>
              </a:spcAft>
            </a:pPr>
            <a:r>
              <a:rPr lang="ru-RU" altLang="ru-RU" sz="1400" dirty="0">
                <a:solidFill>
                  <a:schemeClr val="bg1"/>
                </a:solidFill>
              </a:rPr>
              <a:t>Обычно размер 224×224 , но чем больше, тем больше параметров и тем выше может быть точность, но тем больше должно быть слоев (рецептивное поле).</a:t>
            </a:r>
          </a:p>
          <a:p>
            <a:pPr marL="0" lvl="0" indent="0" eaLnBrk="0" fontAlgn="base" hangingPunct="0">
              <a:lnSpc>
                <a:spcPct val="100000"/>
              </a:lnSpc>
              <a:spcBef>
                <a:spcPct val="0"/>
              </a:spcBef>
              <a:spcAft>
                <a:spcPct val="0"/>
              </a:spcAft>
              <a:buNone/>
            </a:pPr>
            <a:endParaRPr lang="ru-RU" altLang="ru-RU" sz="1200" dirty="0"/>
          </a:p>
        </p:txBody>
      </p:sp>
      <p:sp>
        <p:nvSpPr>
          <p:cNvPr id="4" name="Rectangle 1"/>
          <p:cNvSpPr>
            <a:spLocks noChangeArrowheads="1"/>
          </p:cNvSpPr>
          <p:nvPr/>
        </p:nvSpPr>
        <p:spPr bwMode="auto">
          <a:xfrm>
            <a:off x="0" y="-247469"/>
            <a:ext cx="184731" cy="494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5"/>
          <p:cNvSpPr txBox="1"/>
          <p:nvPr/>
        </p:nvSpPr>
        <p:spPr>
          <a:xfrm>
            <a:off x="9572625" y="695396"/>
            <a:ext cx="16139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MB</a:t>
            </a:r>
            <a:r>
              <a:rPr kumimoji="0" lang="en-US"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Conv6 </a:t>
            </a:r>
            <a:r>
              <a:rPr kumimoji="0" lang="ru-RU" altLang="ru-RU" sz="1800" b="0" i="0" u="none" strike="noStrike" kern="1200" cap="none" spc="0" normalizeH="0" baseline="0" noProof="0" dirty="0">
                <a:ln>
                  <a:noFill/>
                </a:ln>
                <a:solidFill>
                  <a:prstClr val="white"/>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Рисунок 10"/>
          <p:cNvPicPr>
            <a:picLocks noChangeAspect="1"/>
          </p:cNvPicPr>
          <p:nvPr/>
        </p:nvPicPr>
        <p:blipFill>
          <a:blip r:embed="rId2"/>
          <a:stretch>
            <a:fillRect/>
          </a:stretch>
        </p:blipFill>
        <p:spPr>
          <a:xfrm>
            <a:off x="9572625" y="1074564"/>
            <a:ext cx="2487328" cy="4452104"/>
          </a:xfrm>
          <a:prstGeom prst="rect">
            <a:avLst/>
          </a:prstGeom>
          <a:solidFill>
            <a:schemeClr val="bg1">
              <a:lumMod val="95000"/>
            </a:schemeClr>
          </a:solidFill>
        </p:spPr>
      </p:pic>
      <p:sp>
        <p:nvSpPr>
          <p:cNvPr id="8" name="Прямоугольник 7"/>
          <p:cNvSpPr/>
          <p:nvPr/>
        </p:nvSpPr>
        <p:spPr>
          <a:xfrm>
            <a:off x="298301" y="1074564"/>
            <a:ext cx="7794566" cy="72859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0934675" y="2632270"/>
            <a:ext cx="925253" cy="369332"/>
          </a:xfrm>
          <a:prstGeom prst="rect">
            <a:avLst/>
          </a:prstGeom>
          <a:solidFill>
            <a:schemeClr val="bg1">
              <a:lumMod val="9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Блок</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2" descr="ResNet | PyTorch">
            <a:extLst>
              <a:ext uri="{FF2B5EF4-FFF2-40B4-BE49-F238E27FC236}">
                <a16:creationId xmlns:a16="http://schemas.microsoft.com/office/drawing/2014/main" id="{8726ACAF-0DF9-EBA2-510E-69AB6F0F91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4"/>
          <a:stretch/>
        </p:blipFill>
        <p:spPr bwMode="auto">
          <a:xfrm>
            <a:off x="1220085" y="3525865"/>
            <a:ext cx="8017660" cy="327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89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r>
                  <a:rPr lang="ru-RU" sz="2200" dirty="0" err="1">
                    <a:solidFill>
                      <a:schemeClr val="bg1"/>
                    </a:solidFill>
                  </a:rPr>
                  <a:t>MixUp</a:t>
                </a:r>
                <a:r>
                  <a:rPr lang="ru-RU" sz="2200" dirty="0">
                    <a:solidFill>
                      <a:schemeClr val="bg1"/>
                    </a:solidFill>
                  </a:rPr>
                  <a:t> - наложение изображений и сложение меток в соответствующих прозрачности пропорциях </a:t>
                </a:r>
              </a:p>
              <a:p>
                <a:pPr marL="742950" lvl="1" indent="-285750"/>
                <a:r>
                  <a:rPr lang="ru-RU" sz="2200" dirty="0" err="1">
                    <a:solidFill>
                      <a:schemeClr val="bg1"/>
                    </a:solidFill>
                  </a:rPr>
                  <a:t>CutMix</a:t>
                </a:r>
                <a:r>
                  <a:rPr lang="ru-RU" sz="2200" dirty="0">
                    <a:solidFill>
                      <a:schemeClr val="bg1"/>
                    </a:solidFill>
                  </a:rPr>
                  <a:t> - вставка частей изображений и  и сложение меток в соответствующих площади пропорциях. </a:t>
                </a:r>
                <a:endParaRPr lang="en-US" sz="2200" dirty="0">
                  <a:solidFill>
                    <a:schemeClr val="bg1"/>
                  </a:solidFill>
                </a:endParaRPr>
              </a:p>
              <a:p>
                <a:pPr marL="742950" lvl="1" indent="-285750"/>
                <a:r>
                  <a:rPr lang="en-US" sz="2200" dirty="0" err="1">
                    <a:solidFill>
                      <a:schemeClr val="bg1"/>
                    </a:solidFill>
                  </a:rPr>
                  <a:t>AugMix</a:t>
                </a:r>
                <a:r>
                  <a:rPr lang="en-US" sz="2200" dirty="0">
                    <a:solidFill>
                      <a:schemeClr val="bg1"/>
                    </a:solidFill>
                  </a:rPr>
                  <a:t> – </a:t>
                </a:r>
                <a:r>
                  <a:rPr lang="ru-RU" sz="2200" dirty="0">
                    <a:solidFill>
                      <a:schemeClr val="bg1"/>
                    </a:solidFill>
                  </a:rPr>
                  <a:t>сложение разных видов аугментации с весами. + изменить метки</a:t>
                </a:r>
              </a:p>
              <a:p>
                <a:pPr marL="788988" lvl="2" indent="-331788" eaLnBrk="0" fontAlgn="base" hangingPunct="0">
                  <a:lnSpc>
                    <a:spcPct val="100000"/>
                  </a:lnSpc>
                  <a:spcBef>
                    <a:spcPct val="0"/>
                  </a:spcBef>
                  <a:spcAft>
                    <a:spcPct val="0"/>
                  </a:spcAft>
                </a:pPr>
                <a:r>
                  <a:rPr lang="ru-RU" altLang="ru-RU" sz="2200" dirty="0">
                    <a:solidFill>
                      <a:schemeClr val="bg1"/>
                    </a:solidFill>
                  </a:rPr>
                  <a:t>Обучение с добавлением шумов к меткам (</a:t>
                </a:r>
                <a:r>
                  <a:rPr lang="en-US" altLang="ru-RU" sz="2200" dirty="0">
                    <a:solidFill>
                      <a:schemeClr val="bg1"/>
                    </a:solidFill>
                  </a:rPr>
                  <a:t>soft, smooth</a:t>
                </a:r>
                <a:r>
                  <a:rPr lang="ru-RU" altLang="ru-RU" sz="2200" dirty="0">
                    <a:solidFill>
                      <a:schemeClr val="bg1"/>
                    </a:solidFill>
                  </a:rPr>
                  <a:t> </a:t>
                </a:r>
                <a:r>
                  <a:rPr lang="en-US" altLang="ru-RU" sz="2200" dirty="0">
                    <a:solidFill>
                      <a:schemeClr val="bg1"/>
                    </a:solidFill>
                  </a:rPr>
                  <a:t>labels);    </a:t>
                </a:r>
                <a:endParaRPr lang="ru-RU" altLang="ru-RU" sz="2200" dirty="0">
                  <a:solidFill>
                    <a:schemeClr val="bg1"/>
                  </a:solidFill>
                </a:endParaRPr>
              </a:p>
              <a:p>
                <a:pPr marL="788988" lvl="2" indent="-331788" eaLnBrk="0" fontAlgn="base" hangingPunct="0">
                  <a:lnSpc>
                    <a:spcPct val="100000"/>
                  </a:lnSpc>
                  <a:spcBef>
                    <a:spcPct val="0"/>
                  </a:spcBef>
                  <a:spcAft>
                    <a:spcPct val="0"/>
                  </a:spcAft>
                </a:pPr>
                <a:r>
                  <a:rPr lang="ru-RU" altLang="ru-RU" sz="2200" dirty="0" err="1">
                    <a:solidFill>
                      <a:schemeClr val="bg1"/>
                    </a:solidFill>
                  </a:rPr>
                  <a:t>Temperature</a:t>
                </a:r>
                <a:r>
                  <a:rPr lang="ru-RU" altLang="ru-RU" sz="2200" dirty="0">
                    <a:solidFill>
                      <a:schemeClr val="bg1"/>
                    </a:solidFill>
                  </a:rPr>
                  <a:t> </a:t>
                </a:r>
                <a:r>
                  <a:rPr lang="ru-RU" altLang="ru-RU" sz="2200" dirty="0" err="1">
                    <a:solidFill>
                      <a:schemeClr val="bg1"/>
                    </a:solidFill>
                  </a:rPr>
                  <a:t>learning</a:t>
                </a:r>
                <a:r>
                  <a:rPr lang="ru-RU" altLang="ru-RU" sz="2200" dirty="0">
                    <a:solidFill>
                      <a:schemeClr val="bg1"/>
                    </a:solidFill>
                  </a:rPr>
                  <a:t>: детерминированное сглаживание </a:t>
                </a:r>
                <a14:m>
                  <m:oMath xmlns:m="http://schemas.openxmlformats.org/officeDocument/2006/math">
                    <m:r>
                      <a:rPr lang="ru-RU" altLang="ru-RU" sz="2200" i="1" dirty="0">
                        <a:solidFill>
                          <a:schemeClr val="bg1"/>
                        </a:solidFill>
                        <a:latin typeface="Cambria Math" panose="02040503050406030204" pitchFamily="18" charset="0"/>
                      </a:rPr>
                      <m:t>𝑠𝑜𝑓𝑡𝑚𝑎</m:t>
                    </m:r>
                    <m:r>
                      <a:rPr lang="en-US" altLang="ru-RU" sz="2200" i="1" dirty="0">
                        <a:solidFill>
                          <a:schemeClr val="bg1"/>
                        </a:solidFill>
                        <a:latin typeface="Cambria Math" panose="02040503050406030204" pitchFamily="18" charset="0"/>
                      </a:rPr>
                      <m:t>𝑥</m:t>
                    </m:r>
                  </m:oMath>
                </a14:m>
                <a:r>
                  <a:rPr lang="ru-RU" altLang="ru-RU" sz="2200" i="1" dirty="0">
                    <a:solidFill>
                      <a:schemeClr val="bg1"/>
                    </a:solidFill>
                  </a:rPr>
                  <a:t> </a:t>
                </a:r>
                <a:r>
                  <a:rPr lang="ru-RU" altLang="ru-RU" sz="2200" dirty="0">
                    <a:solidFill>
                      <a:schemeClr val="bg1"/>
                    </a:solidFill>
                  </a:rPr>
                  <a:t>для </a:t>
                </a:r>
                <a:r>
                  <a:rPr lang="en-US" altLang="ru-RU" sz="2200" dirty="0">
                    <a:solidFill>
                      <a:schemeClr val="bg1"/>
                    </a:solidFill>
                  </a:rPr>
                  <a:t>O</a:t>
                </a:r>
                <a:r>
                  <a:rPr lang="ru-RU" altLang="ru-RU" sz="2200" dirty="0" err="1">
                    <a:solidFill>
                      <a:schemeClr val="bg1"/>
                    </a:solidFill>
                  </a:rPr>
                  <a:t>ne</a:t>
                </a:r>
                <a:r>
                  <a:rPr lang="en-US" altLang="ru-RU" sz="2200" dirty="0">
                    <a:solidFill>
                      <a:schemeClr val="bg1"/>
                    </a:solidFill>
                  </a:rPr>
                  <a:t> </a:t>
                </a:r>
                <a:r>
                  <a:rPr lang="ru-RU" altLang="ru-RU" sz="2200" dirty="0" err="1">
                    <a:solidFill>
                      <a:schemeClr val="bg1"/>
                    </a:solidFill>
                  </a:rPr>
                  <a:t>Ho</a:t>
                </a:r>
                <a:r>
                  <a:rPr lang="en-US" altLang="ru-RU" sz="2200" dirty="0">
                    <a:solidFill>
                      <a:schemeClr val="bg1"/>
                    </a:solidFill>
                  </a:rPr>
                  <a:t>t encoding</a:t>
                </a:r>
                <a:endParaRPr lang="ru-RU" altLang="ru-RU" sz="2200" dirty="0">
                  <a:solidFill>
                    <a:schemeClr val="bg1"/>
                  </a:solidFill>
                </a:endParaRPr>
              </a:p>
              <a:p>
                <a:pPr marL="788988" lvl="2" indent="-331788" algn="ctr" eaLnBrk="0" fontAlgn="base" hangingPunct="0">
                  <a:lnSpc>
                    <a:spcPct val="100000"/>
                  </a:lnSpc>
                  <a:spcBef>
                    <a:spcPct val="0"/>
                  </a:spcBef>
                  <a:spcAft>
                    <a:spcPct val="0"/>
                  </a:spcAft>
                  <a:buNone/>
                </a:pPr>
                <a14:m>
                  <m:oMath xmlns:m="http://schemas.openxmlformats.org/officeDocument/2006/math">
                    <m:sSub>
                      <m:sSubPr>
                        <m:ctrlPr>
                          <a:rPr lang="ru-RU" altLang="ru-RU" sz="2200" i="1" dirty="0" err="1">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𝑠𝑜𝑓𝑡𝑚𝑎𝑥</m:t>
                        </m:r>
                      </m:e>
                      <m:sub>
                        <m:r>
                          <a:rPr lang="ru-RU" altLang="ru-RU" sz="2200" i="1" dirty="0" err="1">
                            <a:solidFill>
                              <a:schemeClr val="bg1"/>
                            </a:solidFill>
                            <a:latin typeface="Cambria Math" panose="02040503050406030204" pitchFamily="18" charset="0"/>
                          </a:rPr>
                          <m:t>𝜏</m:t>
                        </m:r>
                      </m:sub>
                    </m:sSub>
                    <m:d>
                      <m:dPr>
                        <m:ctrlPr>
                          <a:rPr lang="ru-RU" altLang="ru-RU" sz="2200" i="1" dirty="0">
                            <a:solidFill>
                              <a:schemeClr val="bg1"/>
                            </a:solidFill>
                            <a:latin typeface="Cambria Math" panose="02040503050406030204" pitchFamily="18" charset="0"/>
                          </a:rPr>
                        </m:ctrlPr>
                      </m:dPr>
                      <m:e>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𝑖</m:t>
                            </m:r>
                          </m:sub>
                        </m:sSub>
                      </m:e>
                    </m:d>
                    <m:r>
                      <a:rPr lang="ru-RU" altLang="ru-RU" sz="2200" i="1" dirty="0">
                        <a:solidFill>
                          <a:schemeClr val="bg1"/>
                        </a:solidFill>
                        <a:latin typeface="Cambria Math" panose="02040503050406030204" pitchFamily="18" charset="0"/>
                      </a:rPr>
                      <m:t>=</m:t>
                    </m:r>
                    <m:f>
                      <m:fPr>
                        <m:ctrlPr>
                          <a:rPr lang="ru-RU" altLang="ru-RU" sz="2200" i="1" dirty="0">
                            <a:solidFill>
                              <a:schemeClr val="bg1"/>
                            </a:solidFill>
                            <a:latin typeface="Cambria Math" panose="02040503050406030204" pitchFamily="18" charset="0"/>
                          </a:rPr>
                        </m:ctrlPr>
                      </m:fPr>
                      <m:num>
                        <m:func>
                          <m:funcPr>
                            <m:ctrlPr>
                              <a:rPr lang="ru-RU" altLang="ru-RU" sz="2200" i="1" dirty="0">
                                <a:solidFill>
                                  <a:schemeClr val="bg1"/>
                                </a:solidFill>
                                <a:latin typeface="Cambria Math" panose="02040503050406030204" pitchFamily="18" charset="0"/>
                              </a:rPr>
                            </m:ctrlPr>
                          </m:funcPr>
                          <m:fName>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err="1">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en-US" altLang="ru-RU" sz="2200" i="1" dirty="0">
                                            <a:solidFill>
                                              <a:schemeClr val="bg1"/>
                                            </a:solidFill>
                                            <a:latin typeface="Cambria Math" panose="02040503050406030204" pitchFamily="18" charset="0"/>
                                          </a:rPr>
                                          <m:t>𝑖</m:t>
                                        </m:r>
                                      </m:sub>
                                    </m:sSub>
                                  </m:num>
                                  <m:den>
                                    <m:r>
                                      <a:rPr lang="ru-RU" altLang="ru-RU" sz="2200" i="1" dirty="0" err="1">
                                        <a:solidFill>
                                          <a:schemeClr val="bg1"/>
                                        </a:solidFill>
                                        <a:latin typeface="Cambria Math" panose="02040503050406030204" pitchFamily="18" charset="0"/>
                                      </a:rPr>
                                      <m:t>𝜏</m:t>
                                    </m:r>
                                  </m:den>
                                </m:f>
                              </m:e>
                            </m:d>
                          </m:e>
                        </m:func>
                      </m:num>
                      <m:den>
                        <m:func>
                          <m:funcPr>
                            <m:ctrlPr>
                              <a:rPr lang="ru-RU" altLang="ru-RU" sz="2200" i="1" dirty="0">
                                <a:solidFill>
                                  <a:schemeClr val="bg1"/>
                                </a:solidFill>
                                <a:latin typeface="Cambria Math" panose="02040503050406030204" pitchFamily="18" charset="0"/>
                              </a:rPr>
                            </m:ctrlPr>
                          </m:funcPr>
                          <m:fName>
                            <m:r>
                              <a:rPr lang="ru-RU" altLang="ru-RU" sz="2200" i="1" dirty="0">
                                <a:solidFill>
                                  <a:schemeClr val="bg1"/>
                                </a:solidFill>
                                <a:latin typeface="Cambria Math" panose="02040503050406030204" pitchFamily="18" charset="0"/>
                              </a:rPr>
                              <m:t>∑</m:t>
                            </m:r>
                            <m:r>
                              <m:rPr>
                                <m:sty m:val="p"/>
                              </m:rPr>
                              <a:rPr lang="ru-RU" altLang="ru-RU" sz="2200" dirty="0">
                                <a:solidFill>
                                  <a:schemeClr val="bg1"/>
                                </a:solidFill>
                                <a:latin typeface="Cambria Math" panose="02040503050406030204" pitchFamily="18" charset="0"/>
                              </a:rPr>
                              <m:t>exp</m:t>
                            </m:r>
                          </m:fName>
                          <m:e>
                            <m:d>
                              <m:dPr>
                                <m:ctrlPr>
                                  <a:rPr lang="ru-RU" altLang="ru-RU" sz="2200" i="1" dirty="0">
                                    <a:solidFill>
                                      <a:schemeClr val="bg1"/>
                                    </a:solidFill>
                                    <a:latin typeface="Cambria Math" panose="02040503050406030204" pitchFamily="18" charset="0"/>
                                  </a:rPr>
                                </m:ctrlPr>
                              </m:dPr>
                              <m:e>
                                <m:f>
                                  <m:fPr>
                                    <m:type m:val="lin"/>
                                    <m:ctrlPr>
                                      <a:rPr lang="ru-RU" altLang="ru-RU" sz="2200" i="1" dirty="0">
                                        <a:solidFill>
                                          <a:schemeClr val="bg1"/>
                                        </a:solidFill>
                                        <a:latin typeface="Cambria Math" panose="02040503050406030204" pitchFamily="18" charset="0"/>
                                      </a:rPr>
                                    </m:ctrlPr>
                                  </m:fPr>
                                  <m:num>
                                    <m:sSub>
                                      <m:sSubPr>
                                        <m:ctrlPr>
                                          <a:rPr lang="en-US"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𝑗</m:t>
                                        </m:r>
                                      </m:sub>
                                    </m:sSub>
                                  </m:num>
                                  <m:den>
                                    <m:r>
                                      <a:rPr lang="ru-RU" altLang="ru-RU" sz="2200" i="1" dirty="0">
                                        <a:solidFill>
                                          <a:schemeClr val="bg1"/>
                                        </a:solidFill>
                                        <a:latin typeface="Cambria Math" panose="02040503050406030204" pitchFamily="18" charset="0"/>
                                      </a:rPr>
                                      <m:t>𝜏</m:t>
                                    </m:r>
                                  </m:den>
                                </m:f>
                              </m:e>
                            </m:d>
                          </m:e>
                        </m:func>
                      </m:den>
                    </m:f>
                    <m:r>
                      <a:rPr lang="ru-RU" altLang="ru-RU" sz="2200" i="1" dirty="0">
                        <a:solidFill>
                          <a:schemeClr val="bg1"/>
                        </a:solidFill>
                        <a:latin typeface="Cambria Math" panose="02040503050406030204" pitchFamily="18" charset="0"/>
                      </a:rPr>
                      <m:t>, </m:t>
                    </m:r>
                  </m:oMath>
                </a14:m>
                <a:r>
                  <a:rPr lang="ru-RU" altLang="ru-RU" sz="2200" dirty="0">
                    <a:solidFill>
                      <a:schemeClr val="bg1"/>
                    </a:solidFill>
                  </a:rPr>
                  <a:t>𝜏∈(0,1]</a:t>
                </a: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49" t="-1020" b="-15646"/>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8743967" y="43370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4029419828"/>
                  </a:ext>
                </a:extLst>
              </a:tr>
            </a:tbl>
          </a:graphicData>
        </a:graphic>
      </p:graphicFrame>
    </p:spTree>
    <p:extLst>
      <p:ext uri="{BB962C8B-B14F-4D97-AF65-F5344CB8AC3E}">
        <p14:creationId xmlns:p14="http://schemas.microsoft.com/office/powerpoint/2010/main" val="3788569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Оптимизация стратегии обучения</a:t>
            </a:r>
            <a:endParaRPr lang="ru-RU" sz="4800"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75573" y="873125"/>
                <a:ext cx="11538602" cy="3719423"/>
              </a:xfrm>
            </p:spPr>
            <p:txBody>
              <a:bodyPr>
                <a:normAutofit/>
              </a:bodyPr>
              <a:lstStyle/>
              <a:p>
                <a:pPr marL="228600" lvl="1" eaLnBrk="0" fontAlgn="base" hangingPunct="0">
                  <a:lnSpc>
                    <a:spcPct val="100000"/>
                  </a:lnSpc>
                  <a:spcBef>
                    <a:spcPct val="0"/>
                  </a:spcBef>
                  <a:spcAft>
                    <a:spcPct val="0"/>
                  </a:spcAft>
                </a:pPr>
                <a:r>
                  <a:rPr lang="ru-RU" altLang="ru-RU" sz="2200" dirty="0" err="1">
                    <a:solidFill>
                      <a:schemeClr val="bg1"/>
                    </a:solidFill>
                  </a:rPr>
                  <a:t>Сross-data</a:t>
                </a:r>
                <a:r>
                  <a:rPr lang="ru-RU" altLang="ru-RU" sz="2200" dirty="0">
                    <a:solidFill>
                      <a:schemeClr val="bg1"/>
                    </a:solidFill>
                  </a:rPr>
                  <a:t> </a:t>
                </a:r>
                <a:r>
                  <a:rPr lang="ru-RU" altLang="ru-RU" sz="2200" dirty="0" err="1">
                    <a:solidFill>
                      <a:schemeClr val="bg1"/>
                    </a:solidFill>
                  </a:rPr>
                  <a:t>агументация</a:t>
                </a:r>
                <a:r>
                  <a:rPr lang="ru-RU" altLang="ru-RU" sz="2200" dirty="0">
                    <a:solidFill>
                      <a:schemeClr val="bg1"/>
                    </a:solidFill>
                  </a:rPr>
                  <a:t> – метки данных и изображения комбинируются</a:t>
                </a:r>
              </a:p>
              <a:p>
                <a:pPr marL="457200" lvl="1" indent="0" algn="ctr" eaLnBrk="0" fontAlgn="base" hangingPunct="0">
                  <a:lnSpc>
                    <a:spcPct val="100000"/>
                  </a:lnSpc>
                  <a:spcBef>
                    <a:spcPct val="0"/>
                  </a:spcBef>
                  <a:spcAft>
                    <a:spcPct val="0"/>
                  </a:spcAft>
                  <a:buNone/>
                </a:pPr>
                <a14:m>
                  <m:oMath xmlns:m="http://schemas.openxmlformats.org/officeDocument/2006/math">
                    <m:sSubSup>
                      <m:sSubSupPr>
                        <m:ctrlPr>
                          <a:rPr lang="en-US" altLang="ru-RU" sz="2000" i="1" dirty="0">
                            <a:solidFill>
                              <a:schemeClr val="bg1"/>
                            </a:solidFill>
                            <a:latin typeface="Cambria Math" panose="02040503050406030204" pitchFamily="18" charset="0"/>
                          </a:rPr>
                        </m:ctrlPr>
                      </m:sSubSupPr>
                      <m:e>
                        <m:r>
                          <a:rPr lang="en-US" altLang="ru-RU" sz="2000" i="1" dirty="0">
                            <a:solidFill>
                              <a:schemeClr val="bg1"/>
                            </a:solidFill>
                            <a:latin typeface="Cambria Math" panose="02040503050406030204" pitchFamily="18" charset="0"/>
                          </a:rPr>
                          <m:t>𝐼</m:t>
                        </m:r>
                      </m:e>
                      <m:sub>
                        <m:r>
                          <a:rPr lang="ru-RU" altLang="ru-RU" sz="2000" i="1" dirty="0">
                            <a:solidFill>
                              <a:schemeClr val="bg1"/>
                            </a:solidFill>
                            <a:latin typeface="Cambria Math" panose="02040503050406030204" pitchFamily="18" charset="0"/>
                          </a:rPr>
                          <m:t>𝑖</m:t>
                        </m:r>
                      </m:sub>
                      <m:sup>
                        <m:r>
                          <a:rPr lang="en-US" altLang="ru-RU" sz="2000" i="1" dirty="0">
                            <a:solidFill>
                              <a:schemeClr val="bg1"/>
                            </a:solidFill>
                            <a:latin typeface="Cambria Math" panose="02040503050406030204" pitchFamily="18" charset="0"/>
                          </a:rPr>
                          <m:t>′</m:t>
                        </m:r>
                      </m:sup>
                    </m:sSubSup>
                    <m:r>
                      <a:rPr lang="ru-RU" altLang="ru-RU" sz="2000" i="1" dirty="0">
                        <a:solidFill>
                          <a:schemeClr val="bg1"/>
                        </a:solidFill>
                        <a:latin typeface="Cambria Math" panose="02040503050406030204" pitchFamily="18" charset="0"/>
                      </a:rPr>
                      <m:t>=</m:t>
                    </m:r>
                    <m:r>
                      <a:rPr lang="en-US" altLang="ru-RU" sz="2000" i="1" dirty="0">
                        <a:solidFill>
                          <a:schemeClr val="bg1"/>
                        </a:solidFill>
                        <a:latin typeface="Cambria Math" panose="02040503050406030204" pitchFamily="18" charset="0"/>
                      </a:rPr>
                      <m:t>𝑓</m:t>
                    </m:r>
                    <m:r>
                      <a:rPr lang="en-US" altLang="ru-RU" sz="2000" i="1" dirty="0">
                        <a:solidFill>
                          <a:schemeClr val="bg1"/>
                        </a:solidFill>
                        <a:latin typeface="Cambria Math" panose="02040503050406030204" pitchFamily="18" charset="0"/>
                      </a:rPr>
                      <m:t>(</m:t>
                    </m:r>
                    <m:r>
                      <m:rPr>
                        <m:nor/>
                      </m:rPr>
                      <a:rPr lang="ru-RU" altLang="ru-RU" sz="2000" dirty="0">
                        <a:solidFill>
                          <a:schemeClr val="bg1"/>
                        </a:solidFill>
                      </a:rPr>
                      <m:t>𝜆</m:t>
                    </m:r>
                    <m:r>
                      <m:rPr>
                        <m:nor/>
                      </m:rPr>
                      <a:rPr lang="ru-RU" altLang="ru-RU" sz="2000" dirty="0">
                        <a:solidFill>
                          <a:schemeClr val="bg1"/>
                        </a:solidFill>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𝑖</m:t>
                        </m:r>
                      </m:sub>
                    </m:sSub>
                    <m:r>
                      <a:rPr lang="en-US" altLang="ru-RU" sz="2000" i="1" dirty="0">
                        <a:solidFill>
                          <a:schemeClr val="bg1"/>
                        </a:solidFill>
                        <a:latin typeface="Cambria Math" panose="02040503050406030204" pitchFamily="18" charset="0"/>
                      </a:rPr>
                      <m:t>,</m:t>
                    </m:r>
                    <m:sSub>
                      <m:sSubPr>
                        <m:ctrlPr>
                          <a:rPr lang="en-US" altLang="ru-RU" sz="2000" i="1" dirty="0">
                            <a:solidFill>
                              <a:schemeClr val="bg1"/>
                            </a:solidFill>
                            <a:latin typeface="Cambria Math" panose="02040503050406030204" pitchFamily="18" charset="0"/>
                          </a:rPr>
                        </m:ctrlPr>
                      </m:sSubPr>
                      <m:e>
                        <m:r>
                          <m:rPr>
                            <m:sty m:val="p"/>
                          </m:rPr>
                          <a:rPr lang="en-US" altLang="ru-RU" sz="2000" dirty="0">
                            <a:solidFill>
                              <a:schemeClr val="bg1"/>
                            </a:solidFill>
                            <a:latin typeface="Cambria Math" panose="02040503050406030204" pitchFamily="18" charset="0"/>
                          </a:rPr>
                          <m:t>I</m:t>
                        </m:r>
                      </m:e>
                      <m:sub>
                        <m:r>
                          <a:rPr lang="en-US" altLang="ru-RU" sz="2000" i="1" dirty="0">
                            <a:solidFill>
                              <a:schemeClr val="bg1"/>
                            </a:solidFill>
                            <a:latin typeface="Cambria Math" panose="02040503050406030204" pitchFamily="18" charset="0"/>
                          </a:rPr>
                          <m:t>𝑗</m:t>
                        </m:r>
                      </m:sub>
                    </m:sSub>
                    <m:r>
                      <a:rPr lang="en-US" altLang="ru-RU" sz="2000" i="1" dirty="0">
                        <a:solidFill>
                          <a:schemeClr val="bg1"/>
                        </a:solidFill>
                        <a:latin typeface="Cambria Math" panose="02040503050406030204" pitchFamily="18" charset="0"/>
                      </a:rPr>
                      <m:t>)</m:t>
                    </m:r>
                  </m:oMath>
                </a14:m>
                <a:r>
                  <a:rPr lang="ru-RU" altLang="ru-RU" sz="2000" dirty="0">
                    <a:solidFill>
                      <a:schemeClr val="bg1"/>
                    </a:solidFill>
                  </a:rPr>
                  <a:t>,    и   </a:t>
                </a:r>
                <a14:m>
                  <m:oMath xmlns:m="http://schemas.openxmlformats.org/officeDocument/2006/math">
                    <m:sSub>
                      <m:sSubPr>
                        <m:ctrlPr>
                          <a:rPr lang="en-US" altLang="ru-RU" sz="2000" i="1" dirty="0">
                            <a:solidFill>
                              <a:schemeClr val="bg1"/>
                            </a:solidFill>
                            <a:latin typeface="Cambria Math" panose="02040503050406030204" pitchFamily="18" charset="0"/>
                          </a:rPr>
                        </m:ctrlPr>
                      </m:sSubPr>
                      <m:e>
                        <m:r>
                          <a:rPr lang="en-US" altLang="ru-RU" sz="2000" i="1" dirty="0">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r>
                      <a:rPr lang="ru-RU" altLang="ru-RU" sz="2000" i="1" dirty="0" err="1">
                        <a:solidFill>
                          <a:schemeClr val="bg1"/>
                        </a:solidFill>
                        <a:latin typeface="Cambria Math" panose="02040503050406030204" pitchFamily="18" charset="0"/>
                      </a:rPr>
                      <m:t>𝜆</m:t>
                    </m:r>
                    <m:sSub>
                      <m:sSubPr>
                        <m:ctrlPr>
                          <a:rPr lang="ru-RU"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ru-RU" altLang="ru-RU" sz="2000" i="1" dirty="0" err="1">
                            <a:solidFill>
                              <a:schemeClr val="bg1"/>
                            </a:solidFill>
                            <a:latin typeface="Cambria Math" panose="02040503050406030204" pitchFamily="18" charset="0"/>
                          </a:rPr>
                          <m:t>𝑖</m:t>
                        </m:r>
                      </m:sub>
                    </m:sSub>
                    <m:r>
                      <a:rPr lang="ru-RU" altLang="ru-RU" sz="2000" i="1" dirty="0">
                        <a:solidFill>
                          <a:schemeClr val="bg1"/>
                        </a:solidFill>
                        <a:latin typeface="Cambria Math" panose="02040503050406030204" pitchFamily="18" charset="0"/>
                      </a:rPr>
                      <m:t>+</m:t>
                    </m:r>
                    <m:d>
                      <m:dPr>
                        <m:ctrlPr>
                          <a:rPr lang="ru-RU" altLang="ru-RU" sz="2000" i="1" dirty="0">
                            <a:solidFill>
                              <a:schemeClr val="bg1"/>
                            </a:solidFill>
                            <a:latin typeface="Cambria Math" panose="02040503050406030204" pitchFamily="18" charset="0"/>
                          </a:rPr>
                        </m:ctrlPr>
                      </m:dPr>
                      <m:e>
                        <m:r>
                          <a:rPr lang="ru-RU" altLang="ru-RU" sz="2000" i="1" dirty="0">
                            <a:solidFill>
                              <a:schemeClr val="bg1"/>
                            </a:solidFill>
                            <a:latin typeface="Cambria Math" panose="02040503050406030204" pitchFamily="18" charset="0"/>
                          </a:rPr>
                          <m:t>1−</m:t>
                        </m:r>
                        <m:r>
                          <a:rPr lang="ru-RU" altLang="ru-RU" sz="2000" i="1" dirty="0">
                            <a:solidFill>
                              <a:schemeClr val="bg1"/>
                            </a:solidFill>
                            <a:latin typeface="Cambria Math" panose="02040503050406030204" pitchFamily="18" charset="0"/>
                          </a:rPr>
                          <m:t>𝜆</m:t>
                        </m:r>
                      </m:e>
                    </m:d>
                    <m:sSub>
                      <m:sSubPr>
                        <m:ctrlPr>
                          <a:rPr lang="en-US" altLang="ru-RU" sz="2000" i="1" dirty="0">
                            <a:solidFill>
                              <a:schemeClr val="bg1"/>
                            </a:solidFill>
                            <a:latin typeface="Cambria Math" panose="02040503050406030204" pitchFamily="18" charset="0"/>
                          </a:rPr>
                        </m:ctrlPr>
                      </m:sSubPr>
                      <m:e>
                        <m:r>
                          <a:rPr lang="ru-RU" altLang="ru-RU" sz="2000" i="1" dirty="0" err="1">
                            <a:solidFill>
                              <a:schemeClr val="bg1"/>
                            </a:solidFill>
                            <a:latin typeface="Cambria Math" panose="02040503050406030204" pitchFamily="18" charset="0"/>
                          </a:rPr>
                          <m:t>𝑙</m:t>
                        </m:r>
                      </m:e>
                      <m:sub>
                        <m:r>
                          <a:rPr lang="en-US" altLang="ru-RU" sz="2000" i="1" dirty="0">
                            <a:solidFill>
                              <a:schemeClr val="bg1"/>
                            </a:solidFill>
                            <a:latin typeface="Cambria Math" panose="02040503050406030204" pitchFamily="18" charset="0"/>
                          </a:rPr>
                          <m:t>𝑗</m:t>
                        </m:r>
                      </m:sub>
                    </m:sSub>
                  </m:oMath>
                </a14:m>
                <a:r>
                  <a:rPr lang="ru-RU" altLang="ru-RU" sz="2000" dirty="0">
                    <a:solidFill>
                      <a:schemeClr val="bg1"/>
                    </a:solidFill>
                  </a:rPr>
                  <a:t>, </a:t>
                </a:r>
                <a:endParaRPr lang="ru-RU" sz="2200" dirty="0">
                  <a:solidFill>
                    <a:schemeClr val="bg1"/>
                  </a:solidFill>
                </a:endParaRPr>
              </a:p>
              <a:p>
                <a:pPr marL="742950" lvl="1" indent="-285750"/>
                <a:endParaRPr lang="ru-RU" sz="1600"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75573" y="873125"/>
                <a:ext cx="11538602" cy="3719423"/>
              </a:xfrm>
              <a:blipFill>
                <a:blip r:embed="rId2"/>
                <a:stretch>
                  <a:fillRect l="-581" t="-1148"/>
                </a:stretch>
              </a:blipFill>
            </p:spPr>
            <p:txBody>
              <a:bodyPr/>
              <a:lstStyle/>
              <a:p>
                <a:r>
                  <a:rPr lang="ru-RU">
                    <a:noFill/>
                  </a:rPr>
                  <a:t> </a:t>
                </a:r>
              </a:p>
            </p:txBody>
          </p:sp>
        </mc:Fallback>
      </mc:AlternateContent>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AutoShape 4" descr="PDF] AugMix: A Simple Data Processing Method to Improve Robustness and  Uncertainty | Semantic Scho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Прямоугольник 12"/>
          <p:cNvSpPr/>
          <p:nvPr/>
        </p:nvSpPr>
        <p:spPr>
          <a:xfrm>
            <a:off x="460375" y="937963"/>
            <a:ext cx="9302750" cy="72732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3"/>
          <a:stretch>
            <a:fillRect/>
          </a:stretch>
        </p:blipFill>
        <p:spPr>
          <a:xfrm>
            <a:off x="197376" y="4592548"/>
            <a:ext cx="11797247" cy="1826989"/>
          </a:xfrm>
          <a:prstGeom prst="rect">
            <a:avLst/>
          </a:prstGeom>
          <a:solidFill>
            <a:schemeClr val="bg1">
              <a:lumMod val="95000"/>
            </a:schemeClr>
          </a:solidFill>
        </p:spPr>
      </p:pic>
      <p:graphicFrame>
        <p:nvGraphicFramePr>
          <p:cNvPr id="7" name="Таблица 6"/>
          <p:cNvGraphicFramePr>
            <a:graphicFrameLocks noGrp="1"/>
          </p:cNvGraphicFramePr>
          <p:nvPr/>
        </p:nvGraphicFramePr>
        <p:xfrm>
          <a:off x="644905" y="2392052"/>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1</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0" name="Таблица 9"/>
          <p:cNvGraphicFramePr>
            <a:graphicFrameLocks noGrp="1"/>
          </p:cNvGraphicFramePr>
          <p:nvPr/>
        </p:nvGraphicFramePr>
        <p:xfrm>
          <a:off x="644905" y="2772055"/>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1</a:t>
                      </a:r>
                    </a:p>
                  </a:txBody>
                  <a:tcPr/>
                </a:tc>
                <a:tc>
                  <a:txBody>
                    <a:bodyPr/>
                    <a:lstStyle/>
                    <a:p>
                      <a:r>
                        <a:rPr lang="ru-RU" dirty="0"/>
                        <a:t>0</a:t>
                      </a:r>
                    </a:p>
                  </a:txBody>
                  <a:tcPr/>
                </a:tc>
                <a:tc>
                  <a:txBody>
                    <a:bodyPr/>
                    <a:lstStyle/>
                    <a:p>
                      <a:r>
                        <a:rPr lang="ru-RU" dirty="0"/>
                        <a:t>0</a:t>
                      </a:r>
                    </a:p>
                  </a:txBody>
                  <a:tcPr/>
                </a:tc>
                <a:tc>
                  <a:txBody>
                    <a:bodyPr/>
                    <a:lstStyle/>
                    <a:p>
                      <a:r>
                        <a:rPr lang="ru-RU" dirty="0"/>
                        <a:t>0</a:t>
                      </a:r>
                    </a:p>
                  </a:txBody>
                  <a:tcPr/>
                </a:tc>
                <a:extLst>
                  <a:ext uri="{0D108BD9-81ED-4DB2-BD59-A6C34878D82A}">
                    <a16:rowId xmlns:a16="http://schemas.microsoft.com/office/drawing/2014/main" val="4029419828"/>
                  </a:ext>
                </a:extLst>
              </a:tr>
            </a:tbl>
          </a:graphicData>
        </a:graphic>
      </p:graphicFrame>
      <p:graphicFrame>
        <p:nvGraphicFramePr>
          <p:cNvPr id="11" name="Таблица 10"/>
          <p:cNvGraphicFramePr>
            <a:graphicFrameLocks noGrp="1"/>
          </p:cNvGraphicFramePr>
          <p:nvPr/>
        </p:nvGraphicFramePr>
        <p:xfrm>
          <a:off x="644905" y="3152058"/>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p>
                  </a:txBody>
                  <a:tcPr/>
                </a:tc>
                <a:tc>
                  <a:txBody>
                    <a:bodyPr/>
                    <a:lstStyle/>
                    <a:p>
                      <a:r>
                        <a:rPr lang="ru-RU" dirty="0"/>
                        <a:t>0</a:t>
                      </a:r>
                    </a:p>
                  </a:txBody>
                  <a:tcPr/>
                </a:tc>
                <a:tc>
                  <a:txBody>
                    <a:bodyPr/>
                    <a:lstStyle/>
                    <a:p>
                      <a:r>
                        <a:rPr lang="ru-RU" dirty="0"/>
                        <a:t>0</a:t>
                      </a:r>
                    </a:p>
                  </a:txBody>
                  <a:tcPr/>
                </a:tc>
                <a:tc>
                  <a:txBody>
                    <a:bodyPr/>
                    <a:lstStyle/>
                    <a:p>
                      <a:r>
                        <a:rPr lang="ru-RU" dirty="0"/>
                        <a:t>1</a:t>
                      </a:r>
                    </a:p>
                  </a:txBody>
                  <a:tcPr/>
                </a:tc>
                <a:extLst>
                  <a:ext uri="{0D108BD9-81ED-4DB2-BD59-A6C34878D82A}">
                    <a16:rowId xmlns:a16="http://schemas.microsoft.com/office/drawing/2014/main" val="4029419828"/>
                  </a:ext>
                </a:extLst>
              </a:tr>
            </a:tbl>
          </a:graphicData>
        </a:graphic>
      </p:graphicFrame>
      <p:sp>
        <p:nvSpPr>
          <p:cNvPr id="9" name="TextBox 8"/>
          <p:cNvSpPr txBox="1"/>
          <p:nvPr/>
        </p:nvSpPr>
        <p:spPr>
          <a:xfrm>
            <a:off x="1874114" y="2032489"/>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14" name="TextBox 13"/>
          <p:cNvSpPr txBox="1"/>
          <p:nvPr/>
        </p:nvSpPr>
        <p:spPr>
          <a:xfrm rot="5400000">
            <a:off x="-115400" y="2772809"/>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15" name="TextBox 14"/>
          <p:cNvSpPr txBox="1"/>
          <p:nvPr/>
        </p:nvSpPr>
        <p:spPr>
          <a:xfrm>
            <a:off x="1336645" y="1804372"/>
            <a:ext cx="20839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Таблица 15"/>
          <p:cNvGraphicFramePr>
            <a:graphicFrameLocks noGrp="1"/>
          </p:cNvGraphicFramePr>
          <p:nvPr/>
        </p:nvGraphicFramePr>
        <p:xfrm>
          <a:off x="5521705" y="2320263"/>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a:t>
                      </a:r>
                      <a:endParaRPr lang="ru-RU" dirty="0"/>
                    </a:p>
                  </a:txBody>
                  <a:tcPr/>
                </a:tc>
                <a:tc>
                  <a:txBody>
                    <a:bodyPr/>
                    <a:lstStyle/>
                    <a:p>
                      <a:r>
                        <a:rPr lang="en-US" dirty="0"/>
                        <a:t>0,8</a:t>
                      </a:r>
                      <a:endParaRPr lang="ru-RU" dirty="0"/>
                    </a:p>
                  </a:txBody>
                  <a:tcPr/>
                </a:tc>
                <a:tc>
                  <a:txBody>
                    <a:bodyPr/>
                    <a:lstStyle/>
                    <a:p>
                      <a:r>
                        <a:rPr lang="ru-RU" dirty="0"/>
                        <a:t>0</a:t>
                      </a:r>
                      <a:r>
                        <a:rPr lang="en-US" dirty="0"/>
                        <a:t>,0</a:t>
                      </a:r>
                      <a:endParaRPr lang="ru-RU" dirty="0"/>
                    </a:p>
                  </a:txBody>
                  <a:tcPr/>
                </a:tc>
                <a:tc>
                  <a:txBody>
                    <a:bodyPr/>
                    <a:lstStyle/>
                    <a:p>
                      <a:r>
                        <a:rPr lang="ru-RU" dirty="0"/>
                        <a:t>0</a:t>
                      </a:r>
                      <a:r>
                        <a:rPr lang="en-US" dirty="0"/>
                        <a:t>,</a:t>
                      </a:r>
                      <a:r>
                        <a:rPr lang="ru-RU" dirty="0"/>
                        <a:t>2</a:t>
                      </a:r>
                    </a:p>
                  </a:txBody>
                  <a:tcPr/>
                </a:tc>
                <a:extLst>
                  <a:ext uri="{0D108BD9-81ED-4DB2-BD59-A6C34878D82A}">
                    <a16:rowId xmlns:a16="http://schemas.microsoft.com/office/drawing/2014/main" val="4029419828"/>
                  </a:ext>
                </a:extLst>
              </a:tr>
            </a:tbl>
          </a:graphicData>
        </a:graphic>
      </p:graphicFrame>
      <p:graphicFrame>
        <p:nvGraphicFramePr>
          <p:cNvPr id="17" name="Таблица 16"/>
          <p:cNvGraphicFramePr>
            <a:graphicFrameLocks noGrp="1"/>
          </p:cNvGraphicFramePr>
          <p:nvPr/>
        </p:nvGraphicFramePr>
        <p:xfrm>
          <a:off x="5521705" y="2700266"/>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en-US" dirty="0"/>
                        <a:t>0,9</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ru-RU" dirty="0"/>
                        <a:t>0</a:t>
                      </a:r>
                      <a:r>
                        <a:rPr lang="en-US" dirty="0"/>
                        <a:t>,02</a:t>
                      </a:r>
                      <a:endParaRPr lang="ru-RU" dirty="0"/>
                    </a:p>
                  </a:txBody>
                  <a:tcPr/>
                </a:tc>
                <a:extLst>
                  <a:ext uri="{0D108BD9-81ED-4DB2-BD59-A6C34878D82A}">
                    <a16:rowId xmlns:a16="http://schemas.microsoft.com/office/drawing/2014/main" val="4029419828"/>
                  </a:ext>
                </a:extLst>
              </a:tr>
            </a:tbl>
          </a:graphicData>
        </a:graphic>
      </p:graphicFrame>
      <p:graphicFrame>
        <p:nvGraphicFramePr>
          <p:cNvPr id="18" name="Таблица 17"/>
          <p:cNvGraphicFramePr>
            <a:graphicFrameLocks noGrp="1"/>
          </p:cNvGraphicFramePr>
          <p:nvPr/>
        </p:nvGraphicFramePr>
        <p:xfrm>
          <a:off x="5521705" y="3080269"/>
          <a:ext cx="3172460" cy="370840"/>
        </p:xfrm>
        <a:graphic>
          <a:graphicData uri="http://schemas.openxmlformats.org/drawingml/2006/table">
            <a:tbl>
              <a:tblPr firstRow="1" bandRow="1">
                <a:tableStyleId>{5C22544A-7EE6-4342-B048-85BDC9FD1C3A}</a:tableStyleId>
              </a:tblPr>
              <a:tblGrid>
                <a:gridCol w="793115">
                  <a:extLst>
                    <a:ext uri="{9D8B030D-6E8A-4147-A177-3AD203B41FA5}">
                      <a16:colId xmlns:a16="http://schemas.microsoft.com/office/drawing/2014/main" val="1551210811"/>
                    </a:ext>
                  </a:extLst>
                </a:gridCol>
                <a:gridCol w="793115">
                  <a:extLst>
                    <a:ext uri="{9D8B030D-6E8A-4147-A177-3AD203B41FA5}">
                      <a16:colId xmlns:a16="http://schemas.microsoft.com/office/drawing/2014/main" val="50668581"/>
                    </a:ext>
                  </a:extLst>
                </a:gridCol>
                <a:gridCol w="793115">
                  <a:extLst>
                    <a:ext uri="{9D8B030D-6E8A-4147-A177-3AD203B41FA5}">
                      <a16:colId xmlns:a16="http://schemas.microsoft.com/office/drawing/2014/main" val="2778140518"/>
                    </a:ext>
                  </a:extLst>
                </a:gridCol>
                <a:gridCol w="793115">
                  <a:extLst>
                    <a:ext uri="{9D8B030D-6E8A-4147-A177-3AD203B41FA5}">
                      <a16:colId xmlns:a16="http://schemas.microsoft.com/office/drawing/2014/main" val="1169699457"/>
                    </a:ext>
                  </a:extLst>
                </a:gridCol>
              </a:tblGrid>
              <a:tr h="370840">
                <a:tc>
                  <a:txBody>
                    <a:bodyPr/>
                    <a:lstStyle/>
                    <a:p>
                      <a:r>
                        <a:rPr lang="ru-RU" dirty="0"/>
                        <a:t>0</a:t>
                      </a:r>
                      <a:r>
                        <a:rPr lang="en-US" dirty="0"/>
                        <a:t>,05</a:t>
                      </a:r>
                      <a:endParaRPr lang="ru-RU" dirty="0"/>
                    </a:p>
                  </a:txBody>
                  <a:tcPr/>
                </a:tc>
                <a:tc>
                  <a:txBody>
                    <a:bodyPr/>
                    <a:lstStyle/>
                    <a:p>
                      <a:r>
                        <a:rPr lang="ru-RU" dirty="0"/>
                        <a:t>0</a:t>
                      </a:r>
                      <a:r>
                        <a:rPr lang="en-US" dirty="0"/>
                        <a:t>,05</a:t>
                      </a:r>
                      <a:endParaRPr lang="ru-RU" dirty="0"/>
                    </a:p>
                  </a:txBody>
                  <a:tcPr/>
                </a:tc>
                <a:tc>
                  <a:txBody>
                    <a:bodyPr/>
                    <a:lstStyle/>
                    <a:p>
                      <a:r>
                        <a:rPr lang="ru-RU" dirty="0"/>
                        <a:t>0</a:t>
                      </a:r>
                      <a:r>
                        <a:rPr lang="en-US" dirty="0"/>
                        <a:t>,03</a:t>
                      </a:r>
                      <a:endParaRPr lang="ru-RU" dirty="0"/>
                    </a:p>
                  </a:txBody>
                  <a:tcPr/>
                </a:tc>
                <a:tc>
                  <a:txBody>
                    <a:bodyPr/>
                    <a:lstStyle/>
                    <a:p>
                      <a:r>
                        <a:rPr lang="en-US" dirty="0"/>
                        <a:t>0,87</a:t>
                      </a:r>
                      <a:endParaRPr lang="ru-RU" dirty="0"/>
                    </a:p>
                  </a:txBody>
                  <a:tcPr/>
                </a:tc>
                <a:extLst>
                  <a:ext uri="{0D108BD9-81ED-4DB2-BD59-A6C34878D82A}">
                    <a16:rowId xmlns:a16="http://schemas.microsoft.com/office/drawing/2014/main" val="4029419828"/>
                  </a:ext>
                </a:extLst>
              </a:tr>
            </a:tbl>
          </a:graphicData>
        </a:graphic>
      </p:graphicFrame>
      <p:sp>
        <p:nvSpPr>
          <p:cNvPr id="19" name="TextBox 18"/>
          <p:cNvSpPr txBox="1"/>
          <p:nvPr/>
        </p:nvSpPr>
        <p:spPr>
          <a:xfrm>
            <a:off x="6750914" y="1960700"/>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класс</a:t>
            </a:r>
          </a:p>
        </p:txBody>
      </p:sp>
      <p:sp>
        <p:nvSpPr>
          <p:cNvPr id="20" name="TextBox 19"/>
          <p:cNvSpPr txBox="1"/>
          <p:nvPr/>
        </p:nvSpPr>
        <p:spPr>
          <a:xfrm rot="5400000">
            <a:off x="4761400" y="2701020"/>
            <a:ext cx="1151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записи</a:t>
            </a:r>
          </a:p>
        </p:txBody>
      </p:sp>
      <p:sp>
        <p:nvSpPr>
          <p:cNvPr id="21" name="TextBox 20"/>
          <p:cNvSpPr txBox="1"/>
          <p:nvPr/>
        </p:nvSpPr>
        <p:spPr>
          <a:xfrm>
            <a:off x="6213445" y="1732583"/>
            <a:ext cx="41680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Аугментированнный</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ONEHOT ENCODING</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3569305" y="3794564"/>
            <a:ext cx="57998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Это позволяет избежать переобучения последнего слоя,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и\или внести случайность = регуляризацию в обучение</a:t>
            </a:r>
          </a:p>
        </p:txBody>
      </p:sp>
    </p:spTree>
    <p:extLst>
      <p:ext uri="{BB962C8B-B14F-4D97-AF65-F5344CB8AC3E}">
        <p14:creationId xmlns:p14="http://schemas.microsoft.com/office/powerpoint/2010/main" val="4045205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510683" cy="3314239"/>
          </a:xfrm>
        </p:spPr>
        <p:txBody>
          <a:bodyPr>
            <a:noAutofit/>
          </a:bodyPr>
          <a:lstStyle/>
          <a:p>
            <a:pPr eaLnBrk="0" fontAlgn="base" hangingPunct="0">
              <a:lnSpc>
                <a:spcPct val="100000"/>
              </a:lnSpc>
              <a:spcBef>
                <a:spcPct val="0"/>
              </a:spcBef>
              <a:spcAft>
                <a:spcPct val="0"/>
              </a:spcAft>
            </a:pPr>
            <a:r>
              <a:rPr lang="ru-RU" altLang="ru-RU" dirty="0">
                <a:solidFill>
                  <a:schemeClr val="bg1"/>
                </a:solidFill>
              </a:rPr>
              <a:t>Базовая идея подхода </a:t>
            </a:r>
            <a:r>
              <a:rPr lang="ru-RU" altLang="ru-RU" dirty="0" err="1">
                <a:solidFill>
                  <a:schemeClr val="bg1"/>
                </a:solidFill>
              </a:rPr>
              <a:t>MobileNet</a:t>
            </a:r>
            <a:r>
              <a:rPr lang="ru-RU" altLang="ru-RU" dirty="0">
                <a:solidFill>
                  <a:schemeClr val="bg1"/>
                </a:solidFill>
              </a:rPr>
              <a:t> это снижение параметров  </a:t>
            </a:r>
            <a:br>
              <a:rPr lang="ru-RU" altLang="ru-RU" dirty="0">
                <a:solidFill>
                  <a:schemeClr val="bg1"/>
                </a:solidFill>
              </a:rPr>
            </a:br>
            <a:r>
              <a:rPr lang="ru-RU" altLang="ru-RU" dirty="0" err="1">
                <a:solidFill>
                  <a:schemeClr val="bg1"/>
                </a:solidFill>
              </a:rPr>
              <a:t>сверточной</a:t>
            </a:r>
            <a:r>
              <a:rPr lang="ru-RU" altLang="ru-RU" dirty="0">
                <a:solidFill>
                  <a:schemeClr val="bg1"/>
                </a:solidFill>
              </a:rPr>
              <a:t> сети при помощи </a:t>
            </a:r>
            <a:r>
              <a:rPr lang="ru-RU" altLang="ru-RU" dirty="0" err="1">
                <a:solidFill>
                  <a:schemeClr val="bg1"/>
                </a:solidFill>
              </a:rPr>
              <a:t>Dep</a:t>
            </a:r>
            <a:r>
              <a:rPr lang="en-US" altLang="ru-RU" dirty="0" err="1">
                <a:solidFill>
                  <a:schemeClr val="bg1"/>
                </a:solidFill>
              </a:rPr>
              <a:t>th</a:t>
            </a:r>
            <a:r>
              <a:rPr lang="ru-RU" altLang="ru-RU" dirty="0" err="1">
                <a:solidFill>
                  <a:schemeClr val="bg1"/>
                </a:solidFill>
              </a:rPr>
              <a:t>Wise</a:t>
            </a:r>
            <a:r>
              <a:rPr lang="ru-RU" altLang="ru-RU" dirty="0">
                <a:solidFill>
                  <a:schemeClr val="bg1"/>
                </a:solidFill>
              </a:rPr>
              <a:t> </a:t>
            </a:r>
            <a:r>
              <a:rPr lang="ru-RU" altLang="ru-RU" dirty="0" err="1">
                <a:solidFill>
                  <a:schemeClr val="bg1"/>
                </a:solidFill>
              </a:rPr>
              <a:t>separable</a:t>
            </a:r>
            <a:r>
              <a:rPr lang="ru-RU" altLang="ru-RU" dirty="0">
                <a:solidFill>
                  <a:schemeClr val="bg1"/>
                </a:solidFill>
              </a:rPr>
              <a:t> </a:t>
            </a:r>
            <a:r>
              <a:rPr lang="ru-RU" altLang="ru-RU" dirty="0" err="1">
                <a:solidFill>
                  <a:schemeClr val="bg1"/>
                </a:solidFill>
              </a:rPr>
              <a:t>convolution</a:t>
            </a:r>
            <a:r>
              <a:rPr lang="ru-RU" altLang="ru-RU" dirty="0">
                <a:solidFill>
                  <a:schemeClr val="bg1"/>
                </a:solidFill>
              </a:rPr>
              <a:t>.</a:t>
            </a:r>
            <a:endParaRPr lang="ru-RU" altLang="ru-RU" sz="2000" dirty="0">
              <a:solidFill>
                <a:schemeClr val="bg1"/>
              </a:solidFill>
            </a:endParaRPr>
          </a:p>
          <a:p>
            <a:pPr eaLnBrk="0" fontAlgn="base" hangingPunct="0">
              <a:lnSpc>
                <a:spcPct val="100000"/>
              </a:lnSpc>
              <a:spcBef>
                <a:spcPct val="0"/>
              </a:spcBef>
              <a:spcAft>
                <a:spcPct val="0"/>
              </a:spcAft>
            </a:pPr>
            <a:r>
              <a:rPr lang="ru-RU" altLang="ru-RU" sz="2200" dirty="0">
                <a:solidFill>
                  <a:schemeClr val="bg1"/>
                </a:solidFill>
              </a:rPr>
              <a:t>Каждый блок включает </a:t>
            </a:r>
          </a:p>
          <a:p>
            <a:pPr lvl="1" eaLnBrk="0" fontAlgn="base" hangingPunct="0">
              <a:lnSpc>
                <a:spcPct val="100000"/>
              </a:lnSpc>
              <a:spcBef>
                <a:spcPct val="0"/>
              </a:spcBef>
              <a:spcAft>
                <a:spcPct val="0"/>
              </a:spcAft>
            </a:pPr>
            <a:r>
              <a:rPr lang="ru-RU" altLang="ru-RU" sz="2200" dirty="0" err="1">
                <a:solidFill>
                  <a:schemeClr val="bg1"/>
                </a:solidFill>
              </a:rPr>
              <a:t>Dep</a:t>
            </a:r>
            <a:r>
              <a:rPr lang="en-US" altLang="ru-RU" sz="2200" dirty="0" err="1">
                <a:solidFill>
                  <a:schemeClr val="bg1"/>
                </a:solidFill>
              </a:rPr>
              <a:t>th</a:t>
            </a:r>
            <a:r>
              <a:rPr lang="ru-RU" altLang="ru-RU" sz="2200" dirty="0" err="1">
                <a:solidFill>
                  <a:schemeClr val="bg1"/>
                </a:solidFill>
              </a:rPr>
              <a:t>Wise</a:t>
            </a:r>
            <a:r>
              <a:rPr lang="ru-RU" altLang="ru-RU" sz="2200" dirty="0">
                <a:solidFill>
                  <a:schemeClr val="bg1"/>
                </a:solidFill>
              </a:rPr>
              <a:t> свертку, </a:t>
            </a:r>
          </a:p>
          <a:p>
            <a:pPr lvl="1" eaLnBrk="0" fontAlgn="base" hangingPunct="0">
              <a:lnSpc>
                <a:spcPct val="100000"/>
              </a:lnSpc>
              <a:spcBef>
                <a:spcPct val="0"/>
              </a:spcBef>
              <a:spcAft>
                <a:spcPct val="0"/>
              </a:spcAft>
            </a:pPr>
            <a:r>
              <a:rPr lang="ru-RU" altLang="ru-RU" sz="2200" dirty="0">
                <a:solidFill>
                  <a:schemeClr val="bg1"/>
                </a:solidFill>
              </a:rPr>
              <a:t>нормализацию </a:t>
            </a:r>
            <a:r>
              <a:rPr lang="ru-RU" altLang="ru-RU" sz="2200" dirty="0" err="1">
                <a:solidFill>
                  <a:schemeClr val="bg1"/>
                </a:solidFill>
              </a:rPr>
              <a:t>batchnorm</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Функцию активации </a:t>
            </a:r>
            <a:r>
              <a:rPr lang="en-US" altLang="ru-RU" sz="2200" dirty="0">
                <a:solidFill>
                  <a:schemeClr val="bg1"/>
                </a:solidFill>
              </a:rPr>
              <a:t>ReLU6</a:t>
            </a:r>
          </a:p>
          <a:p>
            <a:pPr lvl="1" eaLnBrk="0" fontAlgn="base" hangingPunct="0">
              <a:lnSpc>
                <a:spcPct val="100000"/>
              </a:lnSpc>
              <a:spcBef>
                <a:spcPct val="0"/>
              </a:spcBef>
              <a:spcAft>
                <a:spcPct val="0"/>
              </a:spcAft>
            </a:pPr>
            <a:r>
              <a:rPr lang="ru-RU" altLang="ru-RU" sz="2200" dirty="0">
                <a:solidFill>
                  <a:schemeClr val="bg1"/>
                </a:solidFill>
              </a:rPr>
              <a:t>Точечную свертку с </a:t>
            </a:r>
            <a:r>
              <a:rPr lang="ru-RU" altLang="ru-RU" sz="2200" dirty="0" err="1">
                <a:solidFill>
                  <a:schemeClr val="bg1"/>
                </a:solidFill>
              </a:rPr>
              <a:t>батчнормом</a:t>
            </a:r>
            <a:r>
              <a:rPr lang="ru-RU" altLang="ru-RU" sz="2200" dirty="0">
                <a:solidFill>
                  <a:schemeClr val="bg1"/>
                </a:solidFill>
              </a:rPr>
              <a:t> и </a:t>
            </a:r>
            <a:r>
              <a:rPr lang="en-US" altLang="ru-RU" sz="2200" dirty="0">
                <a:solidFill>
                  <a:schemeClr val="bg1"/>
                </a:solidFill>
              </a:rPr>
              <a:t>ReLU6</a:t>
            </a:r>
          </a:p>
          <a:p>
            <a:pPr lvl="2" eaLnBrk="0" fontAlgn="base" hangingPunct="0">
              <a:lnSpc>
                <a:spcPct val="100000"/>
              </a:lnSpc>
              <a:spcBef>
                <a:spcPct val="0"/>
              </a:spcBef>
              <a:spcAft>
                <a:spcPct val="0"/>
              </a:spcAft>
            </a:pPr>
            <a:r>
              <a:rPr lang="ru-RU" altLang="ru-RU" sz="2200" dirty="0">
                <a:solidFill>
                  <a:schemeClr val="bg1"/>
                </a:solidFill>
              </a:rPr>
              <a:t>Считается, что </a:t>
            </a:r>
            <a:r>
              <a:rPr lang="en-US" altLang="ru-RU" sz="2200" dirty="0">
                <a:solidFill>
                  <a:schemeClr val="bg1"/>
                </a:solidFill>
              </a:rPr>
              <a:t>ReLU6</a:t>
            </a:r>
            <a:r>
              <a:rPr lang="ru-RU" altLang="ru-RU" sz="2200" dirty="0">
                <a:solidFill>
                  <a:schemeClr val="bg1"/>
                </a:solidFill>
              </a:rPr>
              <a:t> не позволяет взорваться градиенту.</a:t>
            </a:r>
          </a:p>
          <a:p>
            <a:pPr lvl="3" eaLnBrk="0" fontAlgn="base" hangingPunct="0">
              <a:lnSpc>
                <a:spcPct val="100000"/>
              </a:lnSpc>
              <a:spcBef>
                <a:spcPct val="0"/>
              </a:spcBef>
              <a:spcAft>
                <a:spcPct val="0"/>
              </a:spcAft>
            </a:pPr>
            <a:r>
              <a:rPr lang="ru-RU" altLang="ru-RU" sz="2000" dirty="0">
                <a:solidFill>
                  <a:schemeClr val="bg1"/>
                </a:solidFill>
              </a:rPr>
              <a:t>За счет насыщения.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2"/>
          <a:stretch>
            <a:fillRect/>
          </a:stretch>
        </p:blipFill>
        <p:spPr>
          <a:xfrm>
            <a:off x="9621397" y="2013219"/>
            <a:ext cx="1792948" cy="4435188"/>
          </a:xfrm>
          <a:prstGeom prst="rect">
            <a:avLst/>
          </a:prstGeom>
          <a:solidFill>
            <a:schemeClr val="bg1">
              <a:lumMod val="95000"/>
            </a:schemeClr>
          </a:solidFill>
        </p:spPr>
      </p:pic>
      <p:graphicFrame>
        <p:nvGraphicFramePr>
          <p:cNvPr id="10" name="Диаграмма 9">
            <a:extLst>
              <a:ext uri="{FF2B5EF4-FFF2-40B4-BE49-F238E27FC236}">
                <a16:creationId xmlns:a16="http://schemas.microsoft.com/office/drawing/2014/main" id="{C586FCA2-4C5C-3442-BAA6-DDBFF9631A46}"/>
              </a:ext>
            </a:extLst>
          </p:cNvPr>
          <p:cNvGraphicFramePr>
            <a:graphicFrameLocks/>
          </p:cNvGraphicFramePr>
          <p:nvPr>
            <p:extLst>
              <p:ext uri="{D42A27DB-BD31-4B8C-83A1-F6EECF244321}">
                <p14:modId xmlns:p14="http://schemas.microsoft.com/office/powerpoint/2010/main" val="1785816418"/>
              </p:ext>
            </p:extLst>
          </p:nvPr>
        </p:nvGraphicFramePr>
        <p:xfrm>
          <a:off x="1361528" y="4301723"/>
          <a:ext cx="3619500" cy="1685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5684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Стратегии обучения</a:t>
            </a:r>
            <a:r>
              <a:rPr lang="en-US" sz="4800" b="1" dirty="0">
                <a:solidFill>
                  <a:schemeClr val="bg1"/>
                </a:solidFill>
              </a:rPr>
              <a:t> </a:t>
            </a:r>
            <a:r>
              <a:rPr lang="ru-RU" sz="4800" b="1" dirty="0">
                <a:solidFill>
                  <a:schemeClr val="bg1"/>
                </a:solidFill>
              </a:rPr>
              <a:t>и </a:t>
            </a:r>
            <a:r>
              <a:rPr lang="en-US" sz="4800" b="1" dirty="0">
                <a:solidFill>
                  <a:schemeClr val="bg1"/>
                </a:solidFill>
              </a:rPr>
              <a:t>meta-learning</a:t>
            </a:r>
            <a:endParaRPr lang="ru-RU" sz="4800" dirty="0">
              <a:solidFill>
                <a:schemeClr val="bg1"/>
              </a:solidFill>
            </a:endParaRPr>
          </a:p>
        </p:txBody>
      </p:sp>
      <p:sp>
        <p:nvSpPr>
          <p:cNvPr id="3" name="Объект 2"/>
          <p:cNvSpPr>
            <a:spLocks noGrp="1"/>
          </p:cNvSpPr>
          <p:nvPr>
            <p:ph idx="1"/>
          </p:nvPr>
        </p:nvSpPr>
        <p:spPr>
          <a:xfrm>
            <a:off x="184731" y="952500"/>
            <a:ext cx="11804069" cy="5619750"/>
          </a:xfrm>
        </p:spPr>
        <p:txBody>
          <a:bodyPr>
            <a:normAutofit/>
          </a:bodyPr>
          <a:lstStyle/>
          <a:p>
            <a:pPr marL="317500" lvl="1" indent="-317500" eaLnBrk="0" fontAlgn="base" hangingPunct="0">
              <a:lnSpc>
                <a:spcPct val="100000"/>
              </a:lnSpc>
              <a:spcBef>
                <a:spcPct val="0"/>
              </a:spcBef>
              <a:spcAft>
                <a:spcPct val="0"/>
              </a:spcAft>
            </a:pPr>
            <a:r>
              <a:rPr lang="ru-RU" altLang="ru-RU" sz="2200" b="1" dirty="0" err="1">
                <a:solidFill>
                  <a:schemeClr val="bg1"/>
                </a:solidFill>
              </a:rPr>
              <a:t>Semi-supervised</a:t>
            </a:r>
            <a:r>
              <a:rPr lang="ru-RU" altLang="ru-RU" sz="2200" b="1" dirty="0">
                <a:solidFill>
                  <a:schemeClr val="bg1"/>
                </a:solidFill>
              </a:rPr>
              <a:t> </a:t>
            </a:r>
            <a:r>
              <a:rPr lang="ru-RU" altLang="ru-RU" sz="2200" b="1" dirty="0" err="1">
                <a:solidFill>
                  <a:schemeClr val="bg1"/>
                </a:solidFill>
              </a:rPr>
              <a:t>learning</a:t>
            </a:r>
            <a:r>
              <a:rPr lang="ru-RU" altLang="ru-RU" sz="2200" dirty="0">
                <a:solidFill>
                  <a:schemeClr val="bg1"/>
                </a:solidFill>
              </a:rPr>
              <a:t>: тренировка модели на размеченной части данных, </a:t>
            </a:r>
          </a:p>
          <a:p>
            <a:pPr marL="774700" lvl="2" indent="-317500" eaLnBrk="0" fontAlgn="base" hangingPunct="0">
              <a:lnSpc>
                <a:spcPct val="100000"/>
              </a:lnSpc>
              <a:spcBef>
                <a:spcPct val="0"/>
              </a:spcBef>
              <a:spcAft>
                <a:spcPct val="0"/>
              </a:spcAft>
            </a:pPr>
            <a:r>
              <a:rPr lang="ru-RU" altLang="ru-RU" dirty="0">
                <a:solidFill>
                  <a:schemeClr val="bg1"/>
                </a:solidFill>
              </a:rPr>
              <a:t>затем до-разметка неразмеченной части и переобучение модели.</a:t>
            </a:r>
          </a:p>
          <a:p>
            <a:pPr marL="774700" lvl="2" indent="-317500" eaLnBrk="0" fontAlgn="base" hangingPunct="0">
              <a:lnSpc>
                <a:spcPct val="100000"/>
              </a:lnSpc>
              <a:spcBef>
                <a:spcPct val="0"/>
              </a:spcBef>
              <a:spcAft>
                <a:spcPct val="0"/>
              </a:spcAft>
            </a:pPr>
            <a:r>
              <a:rPr lang="ru-RU" altLang="ru-RU" dirty="0">
                <a:solidFill>
                  <a:schemeClr val="bg1"/>
                </a:solidFill>
              </a:rPr>
              <a:t>Как правило проводится для достаточно большого набора данных (возможно как </a:t>
            </a:r>
            <a:r>
              <a:rPr lang="ru-RU" altLang="ru-RU" dirty="0" err="1">
                <a:solidFill>
                  <a:schemeClr val="bg1"/>
                </a:solidFill>
              </a:rPr>
              <a:t>предобучение</a:t>
            </a:r>
            <a:r>
              <a:rPr lang="ru-RU" altLang="ru-RU" dirty="0">
                <a:solidFill>
                  <a:schemeClr val="bg1"/>
                </a:solidFill>
              </a:rPr>
              <a:t>).</a:t>
            </a:r>
          </a:p>
          <a:p>
            <a:pPr marL="317500" lvl="1" indent="-317500" eaLnBrk="0" fontAlgn="base" hangingPunct="0">
              <a:lnSpc>
                <a:spcPct val="100000"/>
              </a:lnSpc>
              <a:spcBef>
                <a:spcPct val="0"/>
              </a:spcBef>
              <a:spcAft>
                <a:spcPct val="0"/>
              </a:spcAft>
            </a:pPr>
            <a:r>
              <a:rPr lang="ru-RU" altLang="ru-RU" sz="2200" b="1" dirty="0" err="1">
                <a:solidFill>
                  <a:schemeClr val="bg1"/>
                </a:solidFill>
              </a:rPr>
              <a:t>Knowledge</a:t>
            </a:r>
            <a:r>
              <a:rPr lang="ru-RU" altLang="ru-RU" sz="2200" b="1" dirty="0">
                <a:solidFill>
                  <a:schemeClr val="bg1"/>
                </a:solidFill>
              </a:rPr>
              <a:t> </a:t>
            </a:r>
            <a:r>
              <a:rPr lang="ru-RU" altLang="ru-RU" sz="2200" b="1" dirty="0" err="1">
                <a:solidFill>
                  <a:schemeClr val="bg1"/>
                </a:solidFill>
              </a:rPr>
              <a:t>distillation</a:t>
            </a:r>
            <a:r>
              <a:rPr lang="ru-RU" altLang="ru-RU" sz="2200" dirty="0">
                <a:solidFill>
                  <a:schemeClr val="bg1"/>
                </a:solidFill>
              </a:rPr>
              <a:t>: Обучается большая модель учитель, затем она размечает данные, </a:t>
            </a:r>
          </a:p>
          <a:p>
            <a:pPr marL="774700" lvl="2" indent="-317500" eaLnBrk="0" fontAlgn="base" hangingPunct="0">
              <a:lnSpc>
                <a:spcPct val="100000"/>
              </a:lnSpc>
              <a:spcBef>
                <a:spcPct val="0"/>
              </a:spcBef>
              <a:spcAft>
                <a:spcPct val="0"/>
              </a:spcAft>
            </a:pPr>
            <a:r>
              <a:rPr lang="ru-RU" altLang="ru-RU" sz="2200" dirty="0">
                <a:solidFill>
                  <a:schemeClr val="bg1"/>
                </a:solidFill>
              </a:rPr>
              <a:t>На переразмеченных  данных обучается модель меньшего размера - ученик</a:t>
            </a:r>
          </a:p>
          <a:p>
            <a:pPr marL="774700" lvl="3" indent="-317500" eaLnBrk="0" fontAlgn="base" hangingPunct="0">
              <a:lnSpc>
                <a:spcPct val="100000"/>
              </a:lnSpc>
              <a:spcBef>
                <a:spcPct val="0"/>
              </a:spcBef>
              <a:spcAft>
                <a:spcPct val="0"/>
              </a:spcAft>
            </a:pPr>
            <a:r>
              <a:rPr lang="ru-RU" altLang="ru-RU" sz="2200" dirty="0">
                <a:solidFill>
                  <a:schemeClr val="bg1"/>
                </a:solidFill>
              </a:rPr>
              <a:t>модель ученик старается скопировать поведение модели учителя</a:t>
            </a:r>
          </a:p>
          <a:p>
            <a:pPr marL="774700" lvl="3" indent="-317500" eaLnBrk="0" fontAlgn="base" hangingPunct="0">
              <a:lnSpc>
                <a:spcPct val="100000"/>
              </a:lnSpc>
              <a:spcBef>
                <a:spcPct val="0"/>
              </a:spcBef>
              <a:spcAft>
                <a:spcPct val="0"/>
              </a:spcAft>
            </a:pPr>
            <a:r>
              <a:rPr lang="ru-RU" altLang="ru-RU" sz="2200" dirty="0">
                <a:solidFill>
                  <a:schemeClr val="bg1"/>
                </a:solidFill>
              </a:rPr>
              <a:t>Могут быть и другие соотношения размеров ученика и учителя, например</a:t>
            </a:r>
          </a:p>
          <a:p>
            <a:pPr marL="1231900" lvl="3" indent="-317500" eaLnBrk="0" fontAlgn="base" hangingPunct="0">
              <a:lnSpc>
                <a:spcPct val="100000"/>
              </a:lnSpc>
              <a:spcBef>
                <a:spcPct val="0"/>
              </a:spcBef>
              <a:spcAft>
                <a:spcPct val="0"/>
              </a:spcAft>
            </a:pPr>
            <a:r>
              <a:rPr lang="en-US" sz="2200" b="1" dirty="0">
                <a:solidFill>
                  <a:schemeClr val="bg1"/>
                </a:solidFill>
              </a:rPr>
              <a:t>Noise Student </a:t>
            </a:r>
            <a:r>
              <a:rPr lang="ru-RU" sz="2200" b="1" dirty="0">
                <a:solidFill>
                  <a:schemeClr val="bg1"/>
                </a:solidFill>
              </a:rPr>
              <a:t>: </a:t>
            </a:r>
            <a:r>
              <a:rPr lang="ru-RU" sz="2200" dirty="0">
                <a:solidFill>
                  <a:schemeClr val="bg1"/>
                </a:solidFill>
              </a:rPr>
              <a:t>обучение небольшого учителя и большого студента (затем меняются местами)</a:t>
            </a:r>
          </a:p>
          <a:p>
            <a:pPr marL="1231900" lvl="4" indent="-317500" eaLnBrk="0" fontAlgn="base" hangingPunct="0">
              <a:lnSpc>
                <a:spcPct val="100000"/>
              </a:lnSpc>
              <a:spcBef>
                <a:spcPct val="0"/>
              </a:spcBef>
              <a:spcAft>
                <a:spcPct val="0"/>
              </a:spcAft>
            </a:pPr>
            <a:r>
              <a:rPr lang="en-US" sz="2200" b="1" dirty="0" err="1">
                <a:solidFill>
                  <a:schemeClr val="bg1"/>
                </a:solidFill>
              </a:rPr>
              <a:t>Meto</a:t>
            </a:r>
            <a:r>
              <a:rPr lang="en-US" sz="2200" b="1" dirty="0">
                <a:solidFill>
                  <a:schemeClr val="bg1"/>
                </a:solidFill>
              </a:rPr>
              <a:t>-Pseudo Labeling</a:t>
            </a:r>
            <a:r>
              <a:rPr lang="ru-RU" sz="2200" b="1" dirty="0">
                <a:solidFill>
                  <a:schemeClr val="bg1"/>
                </a:solidFill>
              </a:rPr>
              <a:t> – </a:t>
            </a:r>
            <a:r>
              <a:rPr lang="ru-RU" sz="2200" dirty="0">
                <a:solidFill>
                  <a:schemeClr val="bg1"/>
                </a:solidFill>
              </a:rPr>
              <a:t>аналог </a:t>
            </a:r>
            <a:r>
              <a:rPr lang="en-US" sz="2200" dirty="0">
                <a:solidFill>
                  <a:schemeClr val="bg1"/>
                </a:solidFill>
              </a:rPr>
              <a:t>Noise Student</a:t>
            </a:r>
            <a:r>
              <a:rPr lang="ru-RU" sz="2200" dirty="0">
                <a:solidFill>
                  <a:schemeClr val="bg1"/>
                </a:solidFill>
              </a:rPr>
              <a:t>, но учитель больше, чем ученик и обе модели постоянно переобучаются на всем наборе данных. </a:t>
            </a:r>
          </a:p>
          <a:p>
            <a:pPr marL="457200" lvl="1" indent="0" eaLnBrk="0" fontAlgn="base" hangingPunct="0">
              <a:lnSpc>
                <a:spcPct val="100000"/>
              </a:lnSpc>
              <a:spcBef>
                <a:spcPct val="0"/>
              </a:spcBef>
              <a:spcAft>
                <a:spcPct val="0"/>
              </a:spcAft>
              <a:buNone/>
            </a:pPr>
            <a:endParaRPr lang="ru-RU" dirty="0">
              <a:solidFill>
                <a:schemeClr val="bg1"/>
              </a:solidFill>
            </a:endParaRPr>
          </a:p>
          <a:p>
            <a:pPr lvl="1" eaLnBrk="0" fontAlgn="base" hangingPunct="0">
              <a:lnSpc>
                <a:spcPct val="100000"/>
              </a:lnSpc>
              <a:spcBef>
                <a:spcPct val="0"/>
              </a:spcBef>
              <a:spcAft>
                <a:spcPct val="0"/>
              </a:spcAft>
            </a:pPr>
            <a:endParaRPr lang="en-US" altLang="ru-RU" dirty="0">
              <a:solidFill>
                <a:schemeClr val="bg1"/>
              </a:solidFill>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0C2F715E-6B1C-7049-A93B-81D34E752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345" y="4722211"/>
            <a:ext cx="3713241" cy="1880797"/>
          </a:xfrm>
          <a:prstGeom prst="rect">
            <a:avLst/>
          </a:prstGeom>
          <a:solidFill>
            <a:schemeClr val="bg1">
              <a:lumMod val="95000"/>
            </a:schemeClr>
          </a:solidFill>
        </p:spPr>
      </p:pic>
      <p:sp>
        <p:nvSpPr>
          <p:cNvPr id="8" name="Прямоугольник 7"/>
          <p:cNvSpPr/>
          <p:nvPr/>
        </p:nvSpPr>
        <p:spPr>
          <a:xfrm>
            <a:off x="574921" y="2009003"/>
            <a:ext cx="11023687" cy="956619"/>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240" y="112153"/>
            <a:ext cx="10883456" cy="1228479"/>
          </a:xfrm>
        </p:spPr>
        <p:txBody>
          <a:bodyPr>
            <a:normAutofit/>
          </a:bodyPr>
          <a:lstStyle/>
          <a:p>
            <a:pPr algn="ctr"/>
            <a:r>
              <a:rPr lang="ru-RU" sz="4800" b="1" dirty="0">
                <a:solidFill>
                  <a:schemeClr val="bg1"/>
                </a:solidFill>
              </a:rPr>
              <a:t>Другие  методы нормализации </a:t>
            </a:r>
          </a:p>
        </p:txBody>
      </p:sp>
      <p:sp>
        <p:nvSpPr>
          <p:cNvPr id="3" name="Объект 2"/>
          <p:cNvSpPr>
            <a:spLocks noGrp="1"/>
          </p:cNvSpPr>
          <p:nvPr>
            <p:ph idx="1"/>
          </p:nvPr>
        </p:nvSpPr>
        <p:spPr>
          <a:xfrm>
            <a:off x="316193" y="726393"/>
            <a:ext cx="11579551" cy="5725682"/>
          </a:xfrm>
        </p:spPr>
        <p:txBody>
          <a:bodyPr>
            <a:noAutofit/>
          </a:bodyPr>
          <a:lstStyle/>
          <a:p>
            <a:pPr marL="0" lvl="0" indent="0" eaLnBrk="0" fontAlgn="base" hangingPunct="0">
              <a:lnSpc>
                <a:spcPct val="100000"/>
              </a:lnSpc>
              <a:spcBef>
                <a:spcPct val="0"/>
              </a:spcBef>
              <a:spcAft>
                <a:spcPct val="0"/>
              </a:spcAft>
              <a:buNone/>
            </a:pPr>
            <a:endParaRPr lang="ru-RU" altLang="ru-RU" sz="2000" dirty="0">
              <a:latin typeface="Arial" panose="020B0604020202020204" pitchFamily="34" charset="0"/>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FontTx/>
              <a:buChar char="•"/>
            </a:pPr>
            <a:endParaRPr lang="ru-RU" altLang="ru-RU" sz="2000" dirty="0">
              <a:solidFill>
                <a:srgbClr val="000000"/>
              </a:solidFill>
            </a:endParaRPr>
          </a:p>
          <a:p>
            <a:pPr marL="0" lvl="0" indent="0" eaLnBrk="0" fontAlgn="base" hangingPunct="0">
              <a:lnSpc>
                <a:spcPct val="100000"/>
              </a:lnSpc>
              <a:spcBef>
                <a:spcPts val="600"/>
              </a:spcBef>
              <a:spcAft>
                <a:spcPct val="0"/>
              </a:spcAft>
              <a:buNone/>
            </a:pPr>
            <a:endParaRPr lang="ru-RU" altLang="ru-RU" sz="2000" dirty="0"/>
          </a:p>
          <a:p>
            <a:pPr marL="457200" lvl="1" indent="0" eaLnBrk="0" fontAlgn="base" hangingPunct="0">
              <a:lnSpc>
                <a:spcPct val="100000"/>
              </a:lnSpc>
              <a:spcBef>
                <a:spcPts val="600"/>
              </a:spcBef>
              <a:spcAft>
                <a:spcPct val="0"/>
              </a:spcAft>
              <a:buNone/>
            </a:pPr>
            <a:r>
              <a:rPr lang="ru-RU" altLang="ru-RU" sz="2000" dirty="0">
                <a:cs typeface="Times New Roman" panose="02020603050405020304" pitchFamily="18" charset="0"/>
              </a:rPr>
              <a:t/>
            </a:r>
            <a:br>
              <a:rPr lang="ru-RU" altLang="ru-RU" sz="2000" dirty="0">
                <a:cs typeface="Times New Roman" panose="02020603050405020304" pitchFamily="18" charset="0"/>
              </a:rPr>
            </a:br>
            <a:endParaRPr lang="ru-RU" altLang="ru-RU" sz="2000" dirty="0">
              <a:cs typeface="Times New Roman" panose="02020603050405020304" pitchFamily="18" charset="0"/>
            </a:endParaRPr>
          </a:p>
          <a:p>
            <a:pPr>
              <a:lnSpc>
                <a:spcPct val="100000"/>
              </a:lnSpc>
              <a:spcBef>
                <a:spcPts val="600"/>
              </a:spcBef>
            </a:pPr>
            <a:endParaRPr lang="ru-RU" sz="2000" dirty="0">
              <a:cs typeface="Times New Roman" panose="02020603050405020304" pitchFamily="18" charset="0"/>
            </a:endParaRPr>
          </a:p>
        </p:txBody>
      </p:sp>
      <p:sp>
        <p:nvSpPr>
          <p:cNvPr id="14" name="Прямоугольник 13"/>
          <p:cNvSpPr/>
          <p:nvPr/>
        </p:nvSpPr>
        <p:spPr>
          <a:xfrm>
            <a:off x="398803" y="1032988"/>
            <a:ext cx="11112382" cy="2169825"/>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Альтернативы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-нормализации используются в следующих случаях:</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Модели нуждаются в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предобчуении</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с другими параметрами изображений или размером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endPar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Размер </a:t>
            </a:r>
            <a:r>
              <a:rPr kumimoji="0" lang="ru-RU" altLang="ru-RU" sz="2400" b="0" i="0" u="none" strike="noStrike" kern="1200" cap="none" spc="0" normalizeH="0" baseline="0" noProof="0" dirty="0" err="1">
                <a:ln>
                  <a:noFill/>
                </a:ln>
                <a:solidFill>
                  <a:prstClr val="white"/>
                </a:solidFill>
                <a:effectLst/>
                <a:uLnTx/>
                <a:uFillTx/>
                <a:latin typeface="Calibri" panose="020F0502020204030204"/>
                <a:ea typeface="+mn-ea"/>
                <a:cs typeface="+mn-cs"/>
              </a:rPr>
              <a:t>батча</a:t>
            </a: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 маленький</a:t>
            </a:r>
          </a:p>
          <a:p>
            <a:pPr marL="742950" marR="0" lvl="1"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defRPr/>
            </a:pPr>
            <a:r>
              <a:rPr kumimoji="0" lang="ru-RU" altLang="ru-RU" sz="2400" b="0" i="0" u="none" strike="noStrike" kern="1200" cap="none" spc="0" normalizeH="0" baseline="0" noProof="0" dirty="0">
                <a:ln>
                  <a:noFill/>
                </a:ln>
                <a:solidFill>
                  <a:prstClr val="white"/>
                </a:solidFill>
                <a:effectLst/>
                <a:uLnTx/>
                <a:uFillTx/>
                <a:latin typeface="Calibri" panose="020F0502020204030204"/>
                <a:ea typeface="+mn-ea"/>
                <a:cs typeface="+mn-cs"/>
              </a:rPr>
              <a:t>Требуется упростить модель</a:t>
            </a:r>
          </a:p>
        </p:txBody>
      </p:sp>
      <p:grpSp>
        <p:nvGrpSpPr>
          <p:cNvPr id="8" name="Группа 7">
            <a:extLst>
              <a:ext uri="{FF2B5EF4-FFF2-40B4-BE49-F238E27FC236}">
                <a16:creationId xmlns:a16="http://schemas.microsoft.com/office/drawing/2014/main" id="{392504C4-E087-E94A-13AD-C71ABD68EF79}"/>
              </a:ext>
            </a:extLst>
          </p:cNvPr>
          <p:cNvGrpSpPr/>
          <p:nvPr/>
        </p:nvGrpSpPr>
        <p:grpSpPr>
          <a:xfrm>
            <a:off x="245277" y="3429000"/>
            <a:ext cx="11302419" cy="2838236"/>
            <a:chOff x="110836" y="3429000"/>
            <a:chExt cx="11809878" cy="2835123"/>
          </a:xfrm>
        </p:grpSpPr>
        <p:sp>
          <p:nvSpPr>
            <p:cNvPr id="4" name="TextBox 3">
              <a:extLst>
                <a:ext uri="{FF2B5EF4-FFF2-40B4-BE49-F238E27FC236}">
                  <a16:creationId xmlns:a16="http://schemas.microsoft.com/office/drawing/2014/main" id="{2F0F3358-304F-7C43-9CF1-E6F0F58B9A2D}"/>
                </a:ext>
              </a:extLst>
            </p:cNvPr>
            <p:cNvSpPr txBox="1"/>
            <p:nvPr/>
          </p:nvSpPr>
          <p:spPr>
            <a:xfrm>
              <a:off x="110836" y="3429000"/>
              <a:ext cx="11809878" cy="2835123"/>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Рисунок 4"/>
            <p:cNvPicPr>
              <a:picLocks noChangeAspect="1"/>
            </p:cNvPicPr>
            <p:nvPr/>
          </p:nvPicPr>
          <p:blipFill>
            <a:blip r:embed="rId2"/>
            <a:stretch>
              <a:fillRect/>
            </a:stretch>
          </p:blipFill>
          <p:spPr>
            <a:xfrm>
              <a:off x="157711" y="3509408"/>
              <a:ext cx="8934704" cy="2754715"/>
            </a:xfrm>
            <a:prstGeom prst="rect">
              <a:avLst/>
            </a:prstGeom>
            <a:solidFill>
              <a:schemeClr val="bg1">
                <a:lumMod val="95000"/>
              </a:schemeClr>
            </a:solidFill>
          </p:spPr>
        </p:pic>
        <p:pic>
          <p:nvPicPr>
            <p:cNvPr id="6" name="Рисунок 5">
              <a:extLst>
                <a:ext uri="{FF2B5EF4-FFF2-40B4-BE49-F238E27FC236}">
                  <a16:creationId xmlns:a16="http://schemas.microsoft.com/office/drawing/2014/main" id="{32030C61-F6D9-3940-AC7B-94A85B6686D9}"/>
                </a:ext>
              </a:extLst>
            </p:cNvPr>
            <p:cNvPicPr>
              <a:picLocks noChangeAspect="1"/>
            </p:cNvPicPr>
            <p:nvPr/>
          </p:nvPicPr>
          <p:blipFill>
            <a:blip r:embed="rId3"/>
            <a:stretch>
              <a:fillRect/>
            </a:stretch>
          </p:blipFill>
          <p:spPr>
            <a:xfrm>
              <a:off x="9250897" y="4012811"/>
              <a:ext cx="2669817" cy="2251312"/>
            </a:xfrm>
            <a:prstGeom prst="rect">
              <a:avLst/>
            </a:prstGeom>
            <a:solidFill>
              <a:schemeClr val="bg1">
                <a:lumMod val="95000"/>
              </a:schemeClr>
            </a:solidFill>
          </p:spPr>
        </p:pic>
        <p:sp>
          <p:nvSpPr>
            <p:cNvPr id="7" name="TextBox 6">
              <a:extLst>
                <a:ext uri="{FF2B5EF4-FFF2-40B4-BE49-F238E27FC236}">
                  <a16:creationId xmlns:a16="http://schemas.microsoft.com/office/drawing/2014/main" id="{6FD899FE-F503-DA4D-A9FB-7ECB1B61C926}"/>
                </a:ext>
              </a:extLst>
            </p:cNvPr>
            <p:cNvSpPr txBox="1"/>
            <p:nvPr/>
          </p:nvSpPr>
          <p:spPr>
            <a:xfrm>
              <a:off x="9618458" y="3536240"/>
              <a:ext cx="22573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Нормализация весов</a:t>
              </a:r>
            </a:p>
          </p:txBody>
        </p:sp>
      </p:grpSp>
      <p:sp>
        <p:nvSpPr>
          <p:cNvPr id="9" name="Прямоугольник 8"/>
          <p:cNvSpPr/>
          <p:nvPr/>
        </p:nvSpPr>
        <p:spPr>
          <a:xfrm>
            <a:off x="157711" y="1086922"/>
            <a:ext cx="11302419" cy="211589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56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r>
              <a:rPr lang="ru-RU" sz="4800" b="1" dirty="0">
                <a:solidFill>
                  <a:schemeClr val="bg1"/>
                </a:solidFill>
              </a:rPr>
              <a:t>Альтернативы </a:t>
            </a:r>
            <a:r>
              <a:rPr lang="ru-RU" sz="4800" b="1" dirty="0" err="1">
                <a:solidFill>
                  <a:schemeClr val="bg1"/>
                </a:solidFill>
              </a:rPr>
              <a:t>батч</a:t>
            </a:r>
            <a:r>
              <a:rPr lang="ru-RU" sz="4800" b="1" dirty="0">
                <a:solidFill>
                  <a:schemeClr val="bg1"/>
                </a:solidFill>
              </a:rPr>
              <a:t>-норме </a:t>
            </a:r>
            <a:r>
              <a:rPr lang="ru-RU" sz="4800" b="1" dirty="0" err="1">
                <a:solidFill>
                  <a:schemeClr val="bg1"/>
                </a:solidFill>
              </a:rPr>
              <a:t>NFNet</a:t>
            </a:r>
            <a:r>
              <a:rPr lang="ru-RU" sz="4800" b="1" dirty="0">
                <a:solidFill>
                  <a:schemeClr val="bg1"/>
                </a:solidFill>
              </a:rPr>
              <a:t> 2020</a:t>
            </a:r>
          </a:p>
        </p:txBody>
      </p:sp>
      <p:sp>
        <p:nvSpPr>
          <p:cNvPr id="3" name="Объект 2"/>
          <p:cNvSpPr>
            <a:spLocks noGrp="1"/>
          </p:cNvSpPr>
          <p:nvPr>
            <p:ph idx="1"/>
          </p:nvPr>
        </p:nvSpPr>
        <p:spPr>
          <a:xfrm>
            <a:off x="419100" y="952500"/>
            <a:ext cx="11353800" cy="1223346"/>
          </a:xfrm>
        </p:spPr>
        <p:txBody>
          <a:bodyPr>
            <a:normAutofit/>
          </a:bodyPr>
          <a:lstStyle/>
          <a:p>
            <a:r>
              <a:rPr lang="ru-RU" sz="2400" dirty="0">
                <a:solidFill>
                  <a:schemeClr val="bg1"/>
                </a:solidFill>
              </a:rPr>
              <a:t>В 2020 году командой </a:t>
            </a:r>
            <a:r>
              <a:rPr lang="ru-RU" sz="2400" dirty="0" err="1">
                <a:solidFill>
                  <a:schemeClr val="bg1"/>
                </a:solidFill>
              </a:rPr>
              <a:t>Google</a:t>
            </a:r>
            <a:r>
              <a:rPr lang="ru-RU" sz="2400" dirty="0">
                <a:solidFill>
                  <a:schemeClr val="bg1"/>
                </a:solidFill>
              </a:rPr>
              <a:t> </a:t>
            </a:r>
            <a:r>
              <a:rPr lang="ru-RU" sz="2400" dirty="0" err="1">
                <a:solidFill>
                  <a:schemeClr val="bg1"/>
                </a:solidFill>
              </a:rPr>
              <a:t>Deep</a:t>
            </a:r>
            <a:r>
              <a:rPr lang="ru-RU" sz="2400" dirty="0">
                <a:solidFill>
                  <a:schemeClr val="bg1"/>
                </a:solidFill>
              </a:rPr>
              <a:t> </a:t>
            </a:r>
            <a:r>
              <a:rPr lang="ru-RU" sz="2400" dirty="0" err="1">
                <a:solidFill>
                  <a:schemeClr val="bg1"/>
                </a:solidFill>
              </a:rPr>
              <a:t>Mind</a:t>
            </a:r>
            <a:r>
              <a:rPr lang="ru-RU" sz="2400" dirty="0">
                <a:solidFill>
                  <a:schemeClr val="bg1"/>
                </a:solidFill>
              </a:rPr>
              <a:t> была предложена модификация архитектур </a:t>
            </a:r>
            <a:r>
              <a:rPr lang="ru-RU" sz="2400" dirty="0" err="1">
                <a:solidFill>
                  <a:schemeClr val="bg1"/>
                </a:solidFill>
              </a:rPr>
              <a:t>ResNet</a:t>
            </a:r>
            <a:r>
              <a:rPr lang="ru-RU" sz="2400" dirty="0">
                <a:solidFill>
                  <a:schemeClr val="bg1"/>
                </a:solidFill>
              </a:rPr>
              <a:t> и </a:t>
            </a:r>
            <a:r>
              <a:rPr lang="ru-RU" sz="2400" dirty="0" err="1">
                <a:solidFill>
                  <a:schemeClr val="bg1"/>
                </a:solidFill>
              </a:rPr>
              <a:t>EfficientNet</a:t>
            </a:r>
            <a:r>
              <a:rPr lang="ru-RU" sz="2400" dirty="0">
                <a:solidFill>
                  <a:schemeClr val="bg1"/>
                </a:solidFill>
              </a:rPr>
              <a:t> c оригинальным пересмотром идеи слоя </a:t>
            </a:r>
            <a:r>
              <a:rPr lang="en-US" sz="2400" dirty="0">
                <a:solidFill>
                  <a:schemeClr val="bg1"/>
                </a:solidFill>
              </a:rPr>
              <a:t/>
            </a:r>
            <a:br>
              <a:rPr lang="en-US" sz="2400" dirty="0">
                <a:solidFill>
                  <a:schemeClr val="bg1"/>
                </a:solidFill>
              </a:rPr>
            </a:br>
            <a:r>
              <a:rPr lang="ru-RU" sz="2400" dirty="0" err="1">
                <a:solidFill>
                  <a:schemeClr val="bg1"/>
                </a:solidFill>
              </a:rPr>
              <a:t>батч</a:t>
            </a:r>
            <a:r>
              <a:rPr lang="ru-RU" sz="2400" dirty="0">
                <a:solidFill>
                  <a:schemeClr val="bg1"/>
                </a:solidFill>
              </a:rPr>
              <a:t>-нормализации</a:t>
            </a:r>
            <a:r>
              <a:rPr lang="en-US" sz="2400" dirty="0">
                <a:solidFill>
                  <a:schemeClr val="bg1"/>
                </a:solidFill>
              </a:rPr>
              <a:t> </a:t>
            </a:r>
            <a:r>
              <a:rPr lang="ru-RU" sz="2400" dirty="0">
                <a:solidFill>
                  <a:schemeClr val="bg1"/>
                </a:solidFill>
              </a:rPr>
              <a:t>как коэффициентов блока - </a:t>
            </a:r>
            <a:r>
              <a:rPr lang="en-US" sz="2400" dirty="0" err="1">
                <a:solidFill>
                  <a:schemeClr val="bg1"/>
                </a:solidFill>
              </a:rPr>
              <a:t>NFNet</a:t>
            </a:r>
            <a:r>
              <a:rPr lang="ru-RU" sz="2400" dirty="0">
                <a:solidFill>
                  <a:schemeClr val="bg1"/>
                </a:solidFill>
              </a:rPr>
              <a:t>. </a:t>
            </a:r>
          </a:p>
        </p:txBody>
      </p:sp>
      <p:pic>
        <p:nvPicPr>
          <p:cNvPr id="1032" name="Picture 8" descr="https://miro.medium.com/max/684/1*GU-fNKLkr8VV7OtzvQwUF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424" y="2288340"/>
            <a:ext cx="4190738" cy="3418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Прямоугольник 7"/>
              <p:cNvSpPr/>
              <p:nvPr/>
            </p:nvSpPr>
            <p:spPr>
              <a:xfrm>
                <a:off x="674176" y="5115232"/>
                <a:ext cx="5151860" cy="16623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𝛂</a:t>
                </a:r>
                <a:r>
                  <a:rPr kumimoji="0" lang="en-US" sz="1800" b="0" i="0" u="none" strike="noStrike" kern="1200" cap="none" spc="0" normalizeH="0" baseline="0" noProof="0" dirty="0">
                    <a:ln>
                      <a:noFill/>
                    </a:ln>
                    <a:solidFill>
                      <a:prstClr val="white"/>
                    </a:solidFill>
                    <a:effectLst/>
                    <a:uLnTx/>
                    <a:uFillTx/>
                    <a:latin typeface="charter"/>
                    <a:ea typeface="+mn-ea"/>
                    <a:cs typeface="+mn-cs"/>
                  </a:rPr>
                  <a:t> ~0.2,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𝑏</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𝑠𝑡𝑑</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err="1" smtClean="0">
                            <a:ln>
                              <a:noFill/>
                            </a:ln>
                            <a:solidFill>
                              <a:prstClr val="white"/>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1800" b="0" i="1" u="none" strike="noStrike" kern="1200" cap="none" spc="0" normalizeH="0" baseline="0" noProof="0" dirty="0">
                    <a:ln>
                      <a:noFill/>
                    </a:ln>
                    <a:solidFill>
                      <a:prstClr val="white"/>
                    </a:solidFill>
                    <a:effectLst/>
                    <a:uLnTx/>
                    <a:uFillTx/>
                    <a:latin typeface="Charter"/>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𝑣𝑎𝑟</m:t>
                    </m:r>
                    <m:d>
                      <m:d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−1</m:t>
                            </m:r>
                          </m:sub>
                        </m:sSub>
                      </m:e>
                    </m:d>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𝛼</m:t>
                        </m:r>
                      </m:e>
                      <m: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endParaRPr kumimoji="0" lang="en-US" sz="1800" b="0" i="1" u="none" strike="noStrike" kern="1200" cap="none" spc="0" normalizeH="0" baseline="0" noProof="0" dirty="0">
                  <a:ln>
                    <a:noFill/>
                  </a:ln>
                  <a:solidFill>
                    <a:prstClr val="white"/>
                  </a:solidFill>
                  <a:effectLst/>
                  <a:uLnTx/>
                  <a:uFillTx/>
                  <a:latin typeface="Chart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harter"/>
                    <a:ea typeface="+mn-ea"/>
                    <a:cs typeface="+mn-cs"/>
                  </a:rPr>
                  <a:t> gradient clipping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d>
                      <m:dPr>
                        <m:begChr m:val="{"/>
                        <m:endChr m:val=""/>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func>
                                  <m:func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max</m:t>
                                    </m:r>
                                  </m:fName>
                                  <m:e>
                                    <m:d>
                                      <m:d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𝜂</m:t>
                                        </m:r>
                                      </m:e>
                                    </m:d>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func>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m:t>
                                    </m:r>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𝑖𝑓</m:t>
                            </m:r>
                            <m:f>
                              <m:fPr>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fPr>
                              <m:num>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e>
                                    </m:d>
                                  </m:e>
                                </m:d>
                              </m:num>
                              <m:den>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d>
                                      <m:dPr>
                                        <m:begChr m:val="|"/>
                                        <m:endChr m:val="|"/>
                                        <m:ctrlP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𝑊</m:t>
                                        </m:r>
                                      </m:e>
                                    </m:d>
                                  </m:e>
                                </m:d>
                              </m:den>
                            </m:f>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&gt;</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𝜆</m:t>
                            </m:r>
                          </m:e>
                          <m:e>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𝐺</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rPr>
                              <m:t>𝑜𝑡h𝑒𝑟𝑤𝑖𝑠𝑒</m:t>
                            </m:r>
                          </m:e>
                        </m:eqArr>
                      </m:e>
                    </m:d>
                  </m:oMath>
                </a14:m>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harter"/>
                    <a:ea typeface="+mn-ea"/>
                    <a:cs typeface="+mn-cs"/>
                  </a:rPr>
                  <a:t>Scaled Weight Standardization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𝜇</m:t>
                        </m:r>
                      </m:num>
                      <m:den>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𝜎</m:t>
                        </m:r>
                        <m:rad>
                          <m:radPr>
                            <m:degHide m:val="on"/>
                            <m:ctrlP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𝑁</m:t>
                            </m:r>
                          </m:e>
                        </m:rad>
                      </m:den>
                    </m:f>
                  </m:oMath>
                </a14:m>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674176" y="5115232"/>
                <a:ext cx="5151860" cy="1662315"/>
              </a:xfrm>
              <a:prstGeom prst="rect">
                <a:avLst/>
              </a:prstGeom>
              <a:blipFill>
                <a:blip r:embed="rId3"/>
                <a:stretch>
                  <a:fillRect l="-1065" t="-2198"/>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B8957A4B-8EA6-3D4B-9E67-7D0C431222F3}"/>
              </a:ext>
            </a:extLst>
          </p:cNvPr>
          <p:cNvSpPr txBox="1"/>
          <p:nvPr/>
        </p:nvSpPr>
        <p:spPr>
          <a:xfrm>
            <a:off x="6591656" y="5823440"/>
            <a:ext cx="483407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Brock, A., De, S., Smith, S.L. and </a:t>
            </a:r>
            <a:r>
              <a:rPr kumimoji="0" lang="en" sz="1400" b="0" i="0" u="none" strike="noStrike" kern="1200" cap="none" spc="0" normalizeH="0" baseline="0" noProof="0" dirty="0" err="1">
                <a:ln>
                  <a:noFill/>
                </a:ln>
                <a:solidFill>
                  <a:srgbClr val="4472C4">
                    <a:lumMod val="40000"/>
                    <a:lumOff val="60000"/>
                  </a:srgbClr>
                </a:solidFill>
                <a:effectLst/>
                <a:uLnTx/>
                <a:uFillTx/>
                <a:latin typeface="Arial" panose="020B0604020202020204" pitchFamily="34" charset="0"/>
                <a:ea typeface="+mn-ea"/>
                <a:cs typeface="+mn-cs"/>
              </a:rPr>
              <a:t>Simonyan</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K., 2021, July. High-performance large-scale image recognition without normalization. In </a:t>
            </a:r>
            <a:r>
              <a:rPr kumimoji="0" lang="en" sz="1400" b="0" i="1"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International Conference on Machine Learning</a:t>
            </a:r>
            <a:r>
              <a:rPr kumimoji="0" lang="en" sz="1400" b="0" i="0" u="none" strike="noStrike" kern="1200" cap="none" spc="0" normalizeH="0" baseline="0" noProof="0" dirty="0">
                <a:ln>
                  <a:noFill/>
                </a:ln>
                <a:solidFill>
                  <a:srgbClr val="4472C4">
                    <a:lumMod val="40000"/>
                    <a:lumOff val="60000"/>
                  </a:srgbClr>
                </a:solidFill>
                <a:effectLst/>
                <a:uLnTx/>
                <a:uFillTx/>
                <a:latin typeface="Arial" panose="020B0604020202020204" pitchFamily="34" charset="0"/>
                <a:ea typeface="+mn-ea"/>
                <a:cs typeface="+mn-cs"/>
              </a:rPr>
              <a:t> (pp. 1059-1071). PMLR.</a:t>
            </a:r>
            <a:endParaRPr kumimoji="0" lang="ru-RU" sz="1400" b="0" i="0" u="none" strike="noStrike" kern="1200" cap="none" spc="0" normalizeH="0" baseline="0" noProof="0" dirty="0">
              <a:ln>
                <a:noFill/>
              </a:ln>
              <a:solidFill>
                <a:srgbClr val="4472C4">
                  <a:lumMod val="40000"/>
                  <a:lumOff val="60000"/>
                </a:srgbClr>
              </a:solidFill>
              <a:effectLst/>
              <a:uLnTx/>
              <a:uFillTx/>
              <a:latin typeface="Calibri" panose="020F0502020204030204"/>
              <a:ea typeface="+mn-ea"/>
              <a:cs typeface="+mn-cs"/>
            </a:endParaRPr>
          </a:p>
        </p:txBody>
      </p:sp>
      <p:pic>
        <p:nvPicPr>
          <p:cNvPr id="16" name="Picture 8">
            <a:extLst>
              <a:ext uri="{FF2B5EF4-FFF2-40B4-BE49-F238E27FC236}">
                <a16:creationId xmlns:a16="http://schemas.microsoft.com/office/drawing/2014/main" id="{D8168786-0B39-8845-AC5B-D54580AF3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576" y="2175846"/>
            <a:ext cx="2950705" cy="2911614"/>
          </a:xfrm>
          <a:prstGeom prst="rect">
            <a:avLst/>
          </a:prstGeom>
          <a:solidFill>
            <a:schemeClr val="bg1">
              <a:lumMod val="95000"/>
            </a:schemeClr>
          </a:solidFill>
        </p:spPr>
      </p:pic>
      <p:sp>
        <p:nvSpPr>
          <p:cNvPr id="9" name="Прямоугольник 8"/>
          <p:cNvSpPr/>
          <p:nvPr/>
        </p:nvSpPr>
        <p:spPr>
          <a:xfrm>
            <a:off x="444790" y="952501"/>
            <a:ext cx="11302419" cy="1040862"/>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15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1920240" y="3836470"/>
            <a:ext cx="5600700" cy="27859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dirty="0">
                <a:solidFill>
                  <a:schemeClr val="bg1"/>
                </a:solidFill>
              </a:rPr>
              <a:t>Архитектура </a:t>
            </a:r>
            <a:r>
              <a:rPr lang="ru-RU" sz="2200" dirty="0" err="1">
                <a:solidFill>
                  <a:schemeClr val="bg1"/>
                </a:solidFill>
              </a:rPr>
              <a:t>ViT</a:t>
            </a:r>
            <a:r>
              <a:rPr lang="ru-RU" sz="2200" dirty="0">
                <a:solidFill>
                  <a:schemeClr val="bg1"/>
                </a:solidFill>
              </a:rPr>
              <a:t> -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dirty="0">
                <a:solidFill>
                  <a:schemeClr val="bg1"/>
                </a:solidFill>
              </a:rPr>
              <a:t>В основе архитектуры слой много-</a:t>
            </a:r>
            <a:r>
              <a:rPr lang="ru-RU" altLang="ru-RU" sz="2200" dirty="0" err="1">
                <a:solidFill>
                  <a:schemeClr val="bg1"/>
                </a:solidFill>
              </a:rPr>
              <a:t>голового</a:t>
            </a:r>
            <a:r>
              <a:rPr lang="ru-RU" altLang="ru-RU" sz="2200" dirty="0">
                <a:solidFill>
                  <a:schemeClr val="bg1"/>
                </a:solidFill>
              </a:rPr>
              <a:t> </a:t>
            </a:r>
            <a:r>
              <a:rPr lang="ru-RU" altLang="ru-RU" sz="2200" dirty="0" err="1">
                <a:solidFill>
                  <a:schemeClr val="bg1"/>
                </a:solidFill>
              </a:rPr>
              <a:t>самовнимания</a:t>
            </a:r>
            <a:r>
              <a:rPr lang="ru-RU" altLang="ru-RU" sz="2200" dirty="0">
                <a:solidFill>
                  <a:schemeClr val="bg1"/>
                </a:solidFill>
              </a:rPr>
              <a:t>.</a:t>
            </a:r>
          </a:p>
          <a:p>
            <a:pPr lvl="1" eaLnBrk="0" fontAlgn="base" hangingPunct="0">
              <a:lnSpc>
                <a:spcPct val="100000"/>
              </a:lnSpc>
              <a:spcBef>
                <a:spcPct val="0"/>
              </a:spcBef>
              <a:spcAft>
                <a:spcPct val="0"/>
              </a:spcAft>
            </a:pPr>
            <a:r>
              <a:rPr lang="ru-RU" altLang="ru-RU" sz="2200" dirty="0">
                <a:solidFill>
                  <a:schemeClr val="bg1"/>
                </a:solidFill>
              </a:rPr>
              <a:t>Модель полностью </a:t>
            </a:r>
            <a:r>
              <a:rPr lang="ru-RU" altLang="ru-RU" sz="2200" dirty="0" err="1">
                <a:solidFill>
                  <a:schemeClr val="bg1"/>
                </a:solidFill>
              </a:rPr>
              <a:t>полносвязная</a:t>
            </a:r>
            <a:r>
              <a:rPr lang="ru-RU" altLang="ru-RU" sz="2200" dirty="0">
                <a:solidFill>
                  <a:schemeClr val="bg1"/>
                </a:solidFill>
              </a:rPr>
              <a:t>.</a:t>
            </a:r>
          </a:p>
          <a:p>
            <a:pPr eaLnBrk="0" fontAlgn="base" hangingPunct="0">
              <a:lnSpc>
                <a:spcPct val="100000"/>
              </a:lnSpc>
              <a:spcBef>
                <a:spcPct val="0"/>
              </a:spcBef>
              <a:spcAft>
                <a:spcPct val="0"/>
              </a:spcAft>
            </a:pPr>
            <a:r>
              <a:rPr lang="ru-RU" altLang="ru-RU" sz="2200" dirty="0">
                <a:solidFill>
                  <a:schemeClr val="bg1"/>
                </a:solidFill>
              </a:rPr>
              <a:t>Модель показала точность 88,5 % по методу top-1 на наборе данных </a:t>
            </a:r>
            <a:r>
              <a:rPr lang="ru-RU" altLang="ru-RU" sz="2200" dirty="0" err="1">
                <a:solidFill>
                  <a:schemeClr val="bg1"/>
                </a:solidFill>
              </a:rPr>
              <a:t>ImageNet</a:t>
            </a:r>
            <a:endParaRPr lang="ru-RU" altLang="ru-RU" sz="2200" dirty="0">
              <a:solidFill>
                <a:schemeClr val="bg1"/>
              </a:solidFill>
            </a:endParaRPr>
          </a:p>
          <a:p>
            <a:pPr lvl="1" eaLnBrk="0" fontAlgn="base" hangingPunct="0">
              <a:lnSpc>
                <a:spcPct val="100000"/>
              </a:lnSpc>
              <a:spcBef>
                <a:spcPct val="0"/>
              </a:spcBef>
              <a:spcAft>
                <a:spcPct val="0"/>
              </a:spcAft>
            </a:pPr>
            <a:r>
              <a:rPr lang="ru-RU" altLang="ru-RU" sz="2200" dirty="0">
                <a:solidFill>
                  <a:schemeClr val="bg1"/>
                </a:solidFill>
              </a:rPr>
              <a:t>Модель </a:t>
            </a:r>
            <a:r>
              <a:rPr lang="ru-RU" altLang="ru-RU" sz="2200" dirty="0" err="1">
                <a:solidFill>
                  <a:schemeClr val="bg1"/>
                </a:solidFill>
              </a:rPr>
              <a:t>предобучена</a:t>
            </a:r>
            <a:r>
              <a:rPr lang="ru-RU" altLang="ru-RU" sz="22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sz="2200" dirty="0">
                <a:solidFill>
                  <a:schemeClr val="bg1"/>
                </a:solidFill>
              </a:rPr>
              <a:t>В случае </a:t>
            </a:r>
            <a:r>
              <a:rPr lang="ru-RU" altLang="ru-RU" sz="2200" dirty="0" err="1">
                <a:solidFill>
                  <a:schemeClr val="bg1"/>
                </a:solidFill>
              </a:rPr>
              <a:t>предобучения</a:t>
            </a:r>
            <a:r>
              <a:rPr lang="ru-RU" altLang="ru-RU" sz="2200" dirty="0">
                <a:solidFill>
                  <a:schemeClr val="bg1"/>
                </a:solidFill>
              </a:rPr>
              <a:t> на небольших наборах данных (менее 14 млн изображений) точность модели </a:t>
            </a:r>
            <a:r>
              <a:rPr lang="ru-RU" altLang="ru-RU" sz="2200" dirty="0" err="1">
                <a:solidFill>
                  <a:schemeClr val="bg1"/>
                </a:solidFill>
              </a:rPr>
              <a:t>ViT</a:t>
            </a:r>
            <a:r>
              <a:rPr lang="ru-RU" altLang="ru-RU" sz="2200"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sz="2200" dirty="0">
                <a:solidFill>
                  <a:schemeClr val="bg1"/>
                </a:solidFill>
              </a:rPr>
              <a:t>Число параметров </a:t>
            </a:r>
            <a:r>
              <a:rPr lang="ru-RU" altLang="ru-RU" sz="2200" dirty="0" err="1">
                <a:solidFill>
                  <a:schemeClr val="bg1"/>
                </a:solidFill>
              </a:rPr>
              <a:t>ViT</a:t>
            </a:r>
            <a:r>
              <a:rPr lang="ru-RU" altLang="ru-RU" sz="2200" dirty="0">
                <a:solidFill>
                  <a:schemeClr val="bg1"/>
                </a:solidFill>
              </a:rPr>
              <a:t> в 10 раз выше чем для </a:t>
            </a:r>
            <a:r>
              <a:rPr lang="ru-RU" altLang="ru-RU" sz="2200" dirty="0" err="1">
                <a:solidFill>
                  <a:schemeClr val="bg1"/>
                </a:solidFill>
              </a:rPr>
              <a:t>сверточной</a:t>
            </a:r>
            <a:r>
              <a:rPr lang="ru-RU" altLang="ru-RU" sz="2200" dirty="0">
                <a:solidFill>
                  <a:schemeClr val="bg1"/>
                </a:solidFill>
              </a:rPr>
              <a:t> сети (~ 600 тыс. параметров).</a:t>
            </a:r>
          </a:p>
          <a:p>
            <a:pPr lvl="1" eaLnBrk="0" fontAlgn="base" hangingPunct="0">
              <a:lnSpc>
                <a:spcPct val="100000"/>
              </a:lnSpc>
              <a:spcBef>
                <a:spcPct val="0"/>
              </a:spcBef>
              <a:spcAft>
                <a:spcPct val="0"/>
              </a:spcAft>
            </a:pPr>
            <a:endParaRPr lang="ru-RU" altLang="ru-RU" sz="20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7652798"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Прямоугольник 10"/>
          <p:cNvSpPr/>
          <p:nvPr/>
        </p:nvSpPr>
        <p:spPr>
          <a:xfrm>
            <a:off x="184731" y="1038117"/>
            <a:ext cx="11302419" cy="1001504"/>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p:cNvPicPr>
            <a:picLocks noChangeAspect="1"/>
          </p:cNvPicPr>
          <p:nvPr/>
        </p:nvPicPr>
        <p:blipFill>
          <a:blip r:embed="rId3"/>
          <a:stretch>
            <a:fillRect/>
          </a:stretch>
        </p:blipFill>
        <p:spPr>
          <a:xfrm>
            <a:off x="2161104" y="3836470"/>
            <a:ext cx="5149216" cy="2785940"/>
          </a:xfrm>
          <a:prstGeom prst="rect">
            <a:avLst/>
          </a:prstGeom>
        </p:spPr>
      </p:pic>
    </p:spTree>
    <p:extLst>
      <p:ext uri="{BB962C8B-B14F-4D97-AF65-F5344CB8AC3E}">
        <p14:creationId xmlns:p14="http://schemas.microsoft.com/office/powerpoint/2010/main" val="3023570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84731" y="952500"/>
            <a:ext cx="11588169" cy="3223061"/>
          </a:xfrm>
        </p:spPr>
        <p:txBody>
          <a:bodyPr>
            <a:noAutofit/>
          </a:bodyPr>
          <a:lstStyle/>
          <a:p>
            <a:r>
              <a:rPr lang="ru-RU" sz="2000" dirty="0">
                <a:solidFill>
                  <a:schemeClr val="bg1"/>
                </a:solidFill>
              </a:rPr>
              <a:t>Достоинства архитектур-</a:t>
            </a:r>
            <a:r>
              <a:rPr lang="ru-RU" sz="2000" dirty="0" err="1">
                <a:solidFill>
                  <a:schemeClr val="bg1"/>
                </a:solidFill>
              </a:rPr>
              <a:t>трансформеров</a:t>
            </a:r>
            <a:r>
              <a:rPr lang="ru-RU" sz="2000" dirty="0">
                <a:solidFill>
                  <a:schemeClr val="bg1"/>
                </a:solidFill>
              </a:rPr>
              <a:t>:</a:t>
            </a:r>
          </a:p>
          <a:p>
            <a:pPr marL="542925" lvl="2" indent="-285750"/>
            <a:r>
              <a:rPr lang="ru-RU" sz="2200" dirty="0">
                <a:solidFill>
                  <a:schemeClr val="bg1"/>
                </a:solidFill>
              </a:rPr>
              <a:t>Возможность построения сложных зависимостей между признаками локальными участков изображения независимо от их взаимного расположения.    </a:t>
            </a:r>
          </a:p>
          <a:p>
            <a:pPr marL="542925" lvl="1" indent="-285750"/>
            <a:r>
              <a:rPr lang="ru-RU" sz="2200" dirty="0" err="1">
                <a:solidFill>
                  <a:schemeClr val="bg1"/>
                </a:solidFill>
              </a:rPr>
              <a:t>Трансформеры</a:t>
            </a:r>
            <a:r>
              <a:rPr lang="ru-RU" sz="2200" dirty="0">
                <a:solidFill>
                  <a:schemeClr val="bg1"/>
                </a:solidFill>
              </a:rPr>
              <a:t> позволят обучать модели с значительно увеличенным числом параметров. </a:t>
            </a:r>
          </a:p>
          <a:p>
            <a:pPr marL="1200150" lvl="2" indent="-285750"/>
            <a:r>
              <a:rPr lang="ru-RU" sz="2200" dirty="0">
                <a:solidFill>
                  <a:schemeClr val="bg1"/>
                </a:solidFill>
              </a:rPr>
              <a:t>Преимущества при </a:t>
            </a:r>
            <a:r>
              <a:rPr lang="ru-RU" sz="2200" dirty="0" err="1">
                <a:solidFill>
                  <a:schemeClr val="bg1"/>
                </a:solidFill>
              </a:rPr>
              <a:t>предобучении</a:t>
            </a:r>
            <a:r>
              <a:rPr lang="ru-RU" sz="2200" dirty="0">
                <a:solidFill>
                  <a:schemeClr val="bg1"/>
                </a:solidFill>
              </a:rPr>
              <a:t> на больших наборах данных, таких как JFT-300M. </a:t>
            </a:r>
          </a:p>
          <a:p>
            <a:pPr marL="1657350" lvl="3" indent="-285750"/>
            <a:r>
              <a:rPr lang="ru-RU" sz="2200" dirty="0">
                <a:solidFill>
                  <a:schemeClr val="bg1"/>
                </a:solidFill>
              </a:rPr>
              <a:t>Путь повышения точности и обобщающей способности за счет </a:t>
            </a:r>
            <a:r>
              <a:rPr lang="ru-RU" sz="2200" dirty="0" err="1">
                <a:solidFill>
                  <a:schemeClr val="bg1"/>
                </a:solidFill>
              </a:rPr>
              <a:t>предобучения</a:t>
            </a:r>
            <a:r>
              <a:rPr lang="ru-RU" sz="2200" dirty="0">
                <a:solidFill>
                  <a:schemeClr val="bg1"/>
                </a:solidFill>
              </a:rPr>
              <a:t>.    </a:t>
            </a:r>
          </a:p>
          <a:p>
            <a:pPr marL="742950" lvl="1" indent="-285750"/>
            <a:r>
              <a:rPr lang="ru-RU" sz="2000" dirty="0">
                <a:solidFill>
                  <a:schemeClr val="bg1"/>
                </a:solidFill>
              </a:rPr>
              <a:t>Возможность для некоторых архитектур </a:t>
            </a:r>
            <a:r>
              <a:rPr lang="ru-RU" sz="2000" dirty="0" err="1">
                <a:solidFill>
                  <a:schemeClr val="bg1"/>
                </a:solidFill>
              </a:rPr>
              <a:t>предобучения</a:t>
            </a:r>
            <a:r>
              <a:rPr lang="ru-RU" sz="2000" dirty="0">
                <a:solidFill>
                  <a:schemeClr val="bg1"/>
                </a:solidFill>
              </a:rPr>
              <a:t> на не размеченных данных. </a:t>
            </a:r>
          </a:p>
          <a:p>
            <a:pPr marL="1200150" lvl="2" indent="-285750"/>
            <a:r>
              <a:rPr lang="ru-RU" dirty="0" err="1">
                <a:solidFill>
                  <a:schemeClr val="bg1"/>
                </a:solidFill>
              </a:rPr>
              <a:t>Предобучение</a:t>
            </a:r>
            <a:r>
              <a:rPr lang="ru-RU"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Прямоугольник 11"/>
          <p:cNvSpPr/>
          <p:nvPr/>
        </p:nvSpPr>
        <p:spPr>
          <a:xfrm>
            <a:off x="603831" y="1356885"/>
            <a:ext cx="11588169"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Прямоугольник 12"/>
          <p:cNvSpPr/>
          <p:nvPr/>
        </p:nvSpPr>
        <p:spPr>
          <a:xfrm>
            <a:off x="184731" y="1957053"/>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Группа 13">
            <a:extLst>
              <a:ext uri="{FF2B5EF4-FFF2-40B4-BE49-F238E27FC236}">
                <a16:creationId xmlns:a16="http://schemas.microsoft.com/office/drawing/2014/main" id="{D1812DF7-8E83-0226-3A4D-1332632F8D10}"/>
              </a:ext>
            </a:extLst>
          </p:cNvPr>
          <p:cNvGrpSpPr/>
          <p:nvPr/>
        </p:nvGrpSpPr>
        <p:grpSpPr>
          <a:xfrm>
            <a:off x="7695780" y="4017195"/>
            <a:ext cx="1966615" cy="2678958"/>
            <a:chOff x="7867436" y="3748534"/>
            <a:chExt cx="2233469" cy="2996670"/>
          </a:xfrm>
        </p:grpSpPr>
        <p:sp>
          <p:nvSpPr>
            <p:cNvPr id="18" name="Прямоугольник 17">
              <a:extLst>
                <a:ext uri="{FF2B5EF4-FFF2-40B4-BE49-F238E27FC236}">
                  <a16:creationId xmlns:a16="http://schemas.microsoft.com/office/drawing/2014/main" id="{C8A93DB0-64F8-8A1A-A84B-C8DB8AE47A00}"/>
                </a:ext>
              </a:extLst>
            </p:cNvPr>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Рисунок 15">
              <a:extLst>
                <a:ext uri="{FF2B5EF4-FFF2-40B4-BE49-F238E27FC236}">
                  <a16:creationId xmlns:a16="http://schemas.microsoft.com/office/drawing/2014/main" id="{F7A669C9-2252-C4A7-0D91-8CC904EC79D7}"/>
                </a:ext>
              </a:extLst>
            </p:cNvPr>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17" name="TextBox 16">
              <a:extLst>
                <a:ext uri="{FF2B5EF4-FFF2-40B4-BE49-F238E27FC236}">
                  <a16:creationId xmlns:a16="http://schemas.microsoft.com/office/drawing/2014/main" id="{97BB74D3-22B6-9540-6700-7C71BEB4624F}"/>
                </a:ext>
              </a:extLst>
            </p:cNvPr>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0" name="Рисунок 19"/>
          <p:cNvPicPr>
            <a:picLocks noChangeAspect="1"/>
          </p:cNvPicPr>
          <p:nvPr/>
        </p:nvPicPr>
        <p:blipFill>
          <a:blip r:embed="rId3"/>
          <a:stretch>
            <a:fillRect/>
          </a:stretch>
        </p:blipFill>
        <p:spPr>
          <a:xfrm>
            <a:off x="2478538" y="4013213"/>
            <a:ext cx="5149216" cy="2785940"/>
          </a:xfrm>
          <a:prstGeom prst="rect">
            <a:avLst/>
          </a:prstGeom>
        </p:spPr>
      </p:pic>
    </p:spTree>
    <p:extLst>
      <p:ext uri="{BB962C8B-B14F-4D97-AF65-F5344CB8AC3E}">
        <p14:creationId xmlns:p14="http://schemas.microsoft.com/office/powerpoint/2010/main" val="1178905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6" name="Прямоугольник 5"/>
          <p:cNvSpPr/>
          <p:nvPr/>
        </p:nvSpPr>
        <p:spPr>
          <a:xfrm>
            <a:off x="273145" y="1428846"/>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Прямоугольник 6"/>
          <p:cNvSpPr/>
          <p:nvPr/>
        </p:nvSpPr>
        <p:spPr>
          <a:xfrm>
            <a:off x="286535" y="2855250"/>
            <a:ext cx="11588170" cy="706121"/>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47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155575" y="3763814"/>
            <a:ext cx="11593698" cy="2796168"/>
          </a:xfrm>
          <a:prstGeom prst="rect">
            <a:avLst/>
          </a:prstGeom>
          <a:solidFill>
            <a:schemeClr val="bg1">
              <a:lumMod val="95000"/>
            </a:schemeClr>
          </a:solidFill>
        </p:spPr>
      </p:pic>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063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6135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98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ilianweng.github.io/posts/2021-07-11-diffusion-models/generative-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1" y="267526"/>
            <a:ext cx="7020380" cy="48542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ilianweng.github.io/posts/2021-07-11-diffusion-models/DD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4" y="4611468"/>
            <a:ext cx="6386286" cy="22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03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MobileNet</a:t>
            </a:r>
            <a:r>
              <a:rPr lang="en-US" sz="4000" b="1" dirty="0">
                <a:solidFill>
                  <a:schemeClr val="bg1"/>
                </a:solidFill>
              </a:rPr>
              <a:t> V1</a:t>
            </a:r>
            <a:r>
              <a:rPr lang="ru-RU" sz="4000" b="1" dirty="0">
                <a:solidFill>
                  <a:schemeClr val="bg1"/>
                </a:solidFill>
              </a:rPr>
              <a:t>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7584141" cy="5550375"/>
          </a:xfrm>
        </p:spPr>
        <p:txBody>
          <a:bodyPr>
            <a:noAutofit/>
          </a:bodyPr>
          <a:lstStyle/>
          <a:p>
            <a:pPr eaLnBrk="0" fontAlgn="base" hangingPunct="0">
              <a:lnSpc>
                <a:spcPct val="100000"/>
              </a:lnSpc>
              <a:spcBef>
                <a:spcPts val="300"/>
              </a:spcBef>
              <a:spcAft>
                <a:spcPct val="0"/>
              </a:spcAft>
            </a:pPr>
            <a:r>
              <a:rPr lang="ru-RU" altLang="ru-RU" sz="2400" dirty="0">
                <a:solidFill>
                  <a:schemeClr val="bg1"/>
                </a:solidFill>
              </a:rPr>
              <a:t>При разработке архитектуры подбирались </a:t>
            </a:r>
            <a:br>
              <a:rPr lang="ru-RU" altLang="ru-RU" sz="2400" dirty="0">
                <a:solidFill>
                  <a:schemeClr val="bg1"/>
                </a:solidFill>
              </a:rPr>
            </a:br>
            <a:r>
              <a:rPr lang="ru-RU" altLang="ru-RU" sz="2400" dirty="0">
                <a:solidFill>
                  <a:schemeClr val="bg1"/>
                </a:solidFill>
              </a:rPr>
              <a:t>два </a:t>
            </a:r>
            <a:r>
              <a:rPr lang="ru-RU" altLang="ru-RU" sz="2400" dirty="0" err="1">
                <a:solidFill>
                  <a:schemeClr val="bg1"/>
                </a:solidFill>
              </a:rPr>
              <a:t>гипер</a:t>
            </a:r>
            <a:r>
              <a:rPr lang="ru-RU" altLang="ru-RU" sz="2400" dirty="0">
                <a:solidFill>
                  <a:schemeClr val="bg1"/>
                </a:solidFill>
              </a:rPr>
              <a:t> параметра</a:t>
            </a:r>
          </a:p>
          <a:p>
            <a:pPr lvl="1" eaLnBrk="0" fontAlgn="base" hangingPunct="0">
              <a:lnSpc>
                <a:spcPct val="100000"/>
              </a:lnSpc>
              <a:spcBef>
                <a:spcPts val="300"/>
              </a:spcBef>
              <a:spcAft>
                <a:spcPct val="0"/>
              </a:spcAft>
            </a:pPr>
            <a:r>
              <a:rPr lang="ru-RU" altLang="ru-RU" dirty="0">
                <a:solidFill>
                  <a:schemeClr val="bg1"/>
                </a:solidFill>
              </a:rPr>
              <a:t>Ширина (коэффициент расширения числа </a:t>
            </a:r>
            <a:br>
              <a:rPr lang="ru-RU" altLang="ru-RU" dirty="0">
                <a:solidFill>
                  <a:schemeClr val="bg1"/>
                </a:solidFill>
              </a:rPr>
            </a:br>
            <a:r>
              <a:rPr lang="ru-RU" altLang="ru-RU" dirty="0">
                <a:solidFill>
                  <a:schemeClr val="bg1"/>
                </a:solidFill>
              </a:rPr>
              <a:t>карт признаков в свертке).</a:t>
            </a:r>
          </a:p>
          <a:p>
            <a:pPr lvl="1" eaLnBrk="0" fontAlgn="base" hangingPunct="0">
              <a:lnSpc>
                <a:spcPct val="100000"/>
              </a:lnSpc>
              <a:spcBef>
                <a:spcPts val="300"/>
              </a:spcBef>
              <a:spcAft>
                <a:spcPct val="0"/>
              </a:spcAft>
            </a:pPr>
            <a:r>
              <a:rPr lang="ru-RU" altLang="ru-RU" dirty="0">
                <a:solidFill>
                  <a:schemeClr val="bg1"/>
                </a:solidFill>
              </a:rPr>
              <a:t>Разрешение (входное разрешение изображения).</a:t>
            </a:r>
          </a:p>
          <a:p>
            <a:pPr eaLnBrk="0" fontAlgn="base" hangingPunct="0">
              <a:lnSpc>
                <a:spcPct val="100000"/>
              </a:lnSpc>
              <a:spcBef>
                <a:spcPts val="300"/>
              </a:spcBef>
              <a:spcAft>
                <a:spcPct val="0"/>
              </a:spcAft>
            </a:pPr>
            <a:r>
              <a:rPr lang="ru-RU" altLang="ru-RU" sz="2400" dirty="0" err="1">
                <a:solidFill>
                  <a:schemeClr val="bg1"/>
                </a:solidFill>
              </a:rPr>
              <a:t>MobileNet</a:t>
            </a:r>
            <a:r>
              <a:rPr lang="ru-RU" altLang="ru-RU" sz="2400" dirty="0">
                <a:solidFill>
                  <a:schemeClr val="bg1"/>
                </a:solidFill>
              </a:rPr>
              <a:t> v1 состоит из 13 блоков.</a:t>
            </a:r>
          </a:p>
          <a:p>
            <a:pPr eaLnBrk="0" fontAlgn="base" hangingPunct="0">
              <a:lnSpc>
                <a:spcPct val="100000"/>
              </a:lnSpc>
              <a:spcBef>
                <a:spcPts val="300"/>
              </a:spcBef>
              <a:spcAft>
                <a:spcPct val="0"/>
              </a:spcAft>
            </a:pPr>
            <a:r>
              <a:rPr lang="ru-RU" altLang="ru-RU" sz="2400" dirty="0">
                <a:solidFill>
                  <a:schemeClr val="bg1"/>
                </a:solidFill>
              </a:rPr>
              <a:t>В сети не используется локальный </a:t>
            </a:r>
            <a:r>
              <a:rPr lang="ru-RU" altLang="ru-RU" sz="2400" dirty="0" err="1">
                <a:solidFill>
                  <a:schemeClr val="bg1"/>
                </a:solidFill>
              </a:rPr>
              <a:t>пулинг</a:t>
            </a:r>
            <a:r>
              <a:rPr lang="ru-RU" altLang="ru-RU" sz="2400" dirty="0">
                <a:solidFill>
                  <a:schemeClr val="bg1"/>
                </a:solidFill>
              </a:rPr>
              <a:t>.</a:t>
            </a:r>
          </a:p>
          <a:p>
            <a:pPr marL="685800" lvl="2" eaLnBrk="0" fontAlgn="base" hangingPunct="0">
              <a:lnSpc>
                <a:spcPct val="100000"/>
              </a:lnSpc>
              <a:spcBef>
                <a:spcPts val="300"/>
              </a:spcBef>
              <a:spcAft>
                <a:spcPct val="0"/>
              </a:spcAft>
            </a:pPr>
            <a:r>
              <a:rPr lang="ru-RU" altLang="ru-RU" sz="2400" dirty="0">
                <a:solidFill>
                  <a:schemeClr val="bg1"/>
                </a:solidFill>
              </a:rPr>
              <a:t>Вместо </a:t>
            </a:r>
            <a:r>
              <a:rPr lang="ru-RU" altLang="ru-RU" sz="2400" dirty="0" err="1">
                <a:solidFill>
                  <a:schemeClr val="bg1"/>
                </a:solidFill>
              </a:rPr>
              <a:t>пулинга</a:t>
            </a:r>
            <a:r>
              <a:rPr lang="ru-RU" altLang="ru-RU" sz="2400" dirty="0">
                <a:solidFill>
                  <a:schemeClr val="bg1"/>
                </a:solidFill>
              </a:rPr>
              <a:t> некоторые из </a:t>
            </a:r>
            <a:r>
              <a:rPr lang="ru-RU" altLang="ru-RU" sz="2400" dirty="0" err="1">
                <a:solidFill>
                  <a:schemeClr val="bg1"/>
                </a:solidFill>
              </a:rPr>
              <a:t>depthwise</a:t>
            </a:r>
            <a:r>
              <a:rPr lang="ru-RU" altLang="ru-RU" sz="2400" dirty="0">
                <a:solidFill>
                  <a:schemeClr val="bg1"/>
                </a:solidFill>
              </a:rPr>
              <a:t> слоев имеют шаг (</a:t>
            </a:r>
            <a:r>
              <a:rPr lang="ru-RU" altLang="ru-RU" sz="2400" dirty="0" err="1">
                <a:solidFill>
                  <a:schemeClr val="bg1"/>
                </a:solidFill>
              </a:rPr>
              <a:t>stride</a:t>
            </a:r>
            <a:r>
              <a:rPr lang="ru-RU" altLang="ru-RU" sz="2400" dirty="0">
                <a:solidFill>
                  <a:schemeClr val="bg1"/>
                </a:solidFill>
              </a:rPr>
              <a:t>) 2.</a:t>
            </a:r>
          </a:p>
          <a:p>
            <a:pPr marL="1143000" lvl="3" eaLnBrk="0" fontAlgn="base" hangingPunct="0">
              <a:lnSpc>
                <a:spcPct val="100000"/>
              </a:lnSpc>
              <a:spcBef>
                <a:spcPts val="300"/>
              </a:spcBef>
              <a:spcAft>
                <a:spcPct val="0"/>
              </a:spcAft>
            </a:pPr>
            <a:r>
              <a:rPr lang="ru-RU" altLang="ru-RU" sz="2200" dirty="0">
                <a:solidFill>
                  <a:schemeClr val="bg1"/>
                </a:solidFill>
              </a:rPr>
              <a:t>В таких блоках нет остаточных связей.</a:t>
            </a:r>
          </a:p>
          <a:p>
            <a:pPr eaLnBrk="0" fontAlgn="base" hangingPunct="0">
              <a:lnSpc>
                <a:spcPct val="100000"/>
              </a:lnSpc>
              <a:spcBef>
                <a:spcPts val="300"/>
              </a:spcBef>
              <a:spcAft>
                <a:spcPct val="0"/>
              </a:spcAft>
            </a:pPr>
            <a:r>
              <a:rPr lang="ru-RU" altLang="ru-RU" sz="2400" dirty="0">
                <a:solidFill>
                  <a:schemeClr val="bg1"/>
                </a:solidFill>
              </a:rPr>
              <a:t>В конце сети </a:t>
            </a:r>
            <a:r>
              <a:rPr lang="ru-RU" altLang="ru-RU" sz="2400" dirty="0" err="1">
                <a:solidFill>
                  <a:schemeClr val="bg1"/>
                </a:solidFill>
              </a:rPr>
              <a:t>MobileNet</a:t>
            </a:r>
            <a:r>
              <a:rPr lang="ru-RU" altLang="ru-RU" sz="2400" dirty="0">
                <a:solidFill>
                  <a:schemeClr val="bg1"/>
                </a:solidFill>
              </a:rPr>
              <a:t> V1 используется </a:t>
            </a:r>
            <a:br>
              <a:rPr lang="ru-RU" altLang="ru-RU" sz="2400" dirty="0">
                <a:solidFill>
                  <a:schemeClr val="bg1"/>
                </a:solidFill>
              </a:rPr>
            </a:br>
            <a:r>
              <a:rPr lang="ru-RU" altLang="ru-RU" sz="2400" dirty="0" err="1">
                <a:solidFill>
                  <a:schemeClr val="bg1"/>
                </a:solidFill>
              </a:rPr>
              <a:t>global</a:t>
            </a:r>
            <a:r>
              <a:rPr lang="ru-RU" altLang="ru-RU" sz="2400" dirty="0">
                <a:solidFill>
                  <a:schemeClr val="bg1"/>
                </a:solidFill>
              </a:rPr>
              <a:t> </a:t>
            </a:r>
            <a:r>
              <a:rPr lang="ru-RU" altLang="ru-RU" sz="2400" dirty="0" err="1">
                <a:solidFill>
                  <a:schemeClr val="bg1"/>
                </a:solidFill>
              </a:rPr>
              <a:t>average</a:t>
            </a:r>
            <a:r>
              <a:rPr lang="ru-RU" altLang="ru-RU" sz="2400" dirty="0">
                <a:solidFill>
                  <a:schemeClr val="bg1"/>
                </a:solidFill>
              </a:rPr>
              <a:t> </a:t>
            </a:r>
            <a:r>
              <a:rPr lang="ru-RU" altLang="ru-RU" sz="2400" dirty="0" err="1">
                <a:solidFill>
                  <a:schemeClr val="bg1"/>
                </a:solidFill>
              </a:rPr>
              <a:t>pooling</a:t>
            </a:r>
            <a:r>
              <a:rPr lang="ru-RU" altLang="ru-RU" sz="2400" dirty="0">
                <a:solidFill>
                  <a:schemeClr val="bg1"/>
                </a:solidFill>
              </a:rPr>
              <a:t> и слои </a:t>
            </a:r>
            <a:r>
              <a:rPr lang="ru-RU" altLang="ru-RU" sz="2400" dirty="0" err="1">
                <a:solidFill>
                  <a:schemeClr val="bg1"/>
                </a:solidFill>
              </a:rPr>
              <a:t>fully-connected</a:t>
            </a:r>
            <a:r>
              <a:rPr lang="ru-RU" altLang="ru-RU" sz="2400" dirty="0">
                <a:solidFill>
                  <a:schemeClr val="bg1"/>
                </a:solidFill>
              </a:rPr>
              <a:t> для изменения числа карт признаков до необходимого.</a:t>
            </a:r>
          </a:p>
          <a:p>
            <a:pPr lvl="1" eaLnBrk="0" fontAlgn="base" hangingPunct="0">
              <a:lnSpc>
                <a:spcPct val="100000"/>
              </a:lnSpc>
              <a:spcBef>
                <a:spcPct val="0"/>
              </a:spcBef>
              <a:spcAft>
                <a:spcPct val="0"/>
              </a:spcAft>
            </a:pPr>
            <a:endParaRPr lang="ru-RU" altLang="ru-RU" sz="2000"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3" descr="Why Relu? Tips for using Relu. Comparison between Relu, Leaky Relu, and  Relu-6. | by Chinesh Doshi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7" name="Picture 5" descr="MobileNetV1 Explained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853" y="1074137"/>
            <a:ext cx="4013796" cy="470833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010400" y="5868472"/>
            <a:ext cx="5181600" cy="830997"/>
          </a:xfrm>
          <a:prstGeom prst="rect">
            <a:avLst/>
          </a:prstGeom>
        </p:spPr>
        <p:txBody>
          <a:bodyPr wrap="square">
            <a:spAutoFit/>
          </a:bodyPr>
          <a:lstStyle/>
          <a:p>
            <a:r>
              <a:rPr lang="en-US" sz="1600" i="1" dirty="0">
                <a:solidFill>
                  <a:schemeClr val="accent1">
                    <a:lumMod val="60000"/>
                    <a:lumOff val="40000"/>
                  </a:schemeClr>
                </a:solidFill>
                <a:latin typeface="Arial" panose="020B0604020202020204" pitchFamily="34" charset="0"/>
              </a:rPr>
              <a:t>Howard, Andrew G., et al. "</a:t>
            </a:r>
            <a:r>
              <a:rPr lang="en-US" sz="1600" i="1" dirty="0" err="1">
                <a:solidFill>
                  <a:schemeClr val="accent1">
                    <a:lumMod val="60000"/>
                    <a:lumOff val="40000"/>
                  </a:schemeClr>
                </a:solidFill>
                <a:latin typeface="Arial" panose="020B0604020202020204" pitchFamily="34" charset="0"/>
              </a:rPr>
              <a:t>Mobilenets</a:t>
            </a:r>
            <a:r>
              <a:rPr lang="en-US" sz="1600" i="1" dirty="0">
                <a:solidFill>
                  <a:schemeClr val="accent1">
                    <a:lumMod val="60000"/>
                    <a:lumOff val="40000"/>
                  </a:schemeClr>
                </a:solidFill>
                <a:latin typeface="Arial" panose="020B0604020202020204" pitchFamily="34" charset="0"/>
              </a:rPr>
              <a:t>: Efficient convolutional neural networks for mobile vision applications." </a:t>
            </a:r>
            <a:r>
              <a:rPr lang="en-US" sz="1600" i="1" dirty="0" err="1">
                <a:solidFill>
                  <a:schemeClr val="accent1">
                    <a:lumMod val="60000"/>
                    <a:lumOff val="40000"/>
                  </a:schemeClr>
                </a:solidFill>
                <a:latin typeface="Arial" panose="020B0604020202020204" pitchFamily="34" charset="0"/>
              </a:rPr>
              <a:t>arXiv</a:t>
            </a:r>
            <a:r>
              <a:rPr lang="en-US" sz="1600" i="1" dirty="0">
                <a:solidFill>
                  <a:schemeClr val="accent1">
                    <a:lumMod val="60000"/>
                    <a:lumOff val="40000"/>
                  </a:schemeClr>
                </a:solidFill>
                <a:latin typeface="Arial" panose="020B0604020202020204" pitchFamily="34" charset="0"/>
              </a:rPr>
              <a:t> preprint arXiv:1704.04861 (2017).</a:t>
            </a:r>
            <a:endParaRPr lang="ru-RU" sz="1600" i="1" dirty="0">
              <a:solidFill>
                <a:schemeClr val="accent1">
                  <a:lumMod val="60000"/>
                  <a:lumOff val="40000"/>
                </a:schemeClr>
              </a:solidFill>
            </a:endParaRPr>
          </a:p>
        </p:txBody>
      </p:sp>
    </p:spTree>
    <p:extLst>
      <p:ext uri="{BB962C8B-B14F-4D97-AF65-F5344CB8AC3E}">
        <p14:creationId xmlns:p14="http://schemas.microsoft.com/office/powerpoint/2010/main" val="2206839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1.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V1</a:t>
            </a:r>
          </a:p>
          <a:p>
            <a:pPr marL="914400" lvl="1" indent="-457200">
              <a:buFont typeface="+mj-lt"/>
              <a:buAutoNum type="arabicPeriod"/>
            </a:pPr>
            <a:r>
              <a:rPr lang="ru-RU" dirty="0"/>
              <a:t>Использование Каскадной и пространственно-разделенных сверток для снижения числа параметров свертки.</a:t>
            </a:r>
          </a:p>
          <a:p>
            <a:pPr marL="914400" lvl="1" indent="-457200">
              <a:buFont typeface="+mj-lt"/>
              <a:buAutoNum type="arabicPeriod"/>
            </a:pPr>
            <a:r>
              <a:rPr lang="ru-RU" dirty="0"/>
              <a:t>Использование </a:t>
            </a:r>
            <a:r>
              <a:rPr lang="en-US" dirty="0"/>
              <a:t>Depth Wise Separable convolution </a:t>
            </a:r>
            <a:r>
              <a:rPr lang="ru-RU" dirty="0"/>
              <a:t>для </a:t>
            </a:r>
            <a:r>
              <a:rPr lang="ru-RU" dirty="0" err="1"/>
              <a:t>для</a:t>
            </a:r>
            <a:r>
              <a:rPr lang="ru-RU" dirty="0"/>
              <a:t> снижения числа параметров свертки.</a:t>
            </a:r>
          </a:p>
          <a:p>
            <a:pPr marL="914400" lvl="1" indent="-457200">
              <a:buFont typeface="+mj-lt"/>
              <a:buAutoNum type="arabicPeriod"/>
            </a:pPr>
            <a:r>
              <a:rPr lang="ru-RU" dirty="0"/>
              <a:t>Использование функций активации типа </a:t>
            </a:r>
            <a:r>
              <a:rPr lang="en-US" dirty="0"/>
              <a:t>ReLU6 </a:t>
            </a:r>
            <a:r>
              <a:rPr lang="ru-RU" dirty="0"/>
              <a:t>для предотвращения эффекта взрыва весовых параметров.</a:t>
            </a:r>
          </a:p>
        </p:txBody>
      </p:sp>
    </p:spTree>
    <p:extLst>
      <p:ext uri="{BB962C8B-B14F-4D97-AF65-F5344CB8AC3E}">
        <p14:creationId xmlns:p14="http://schemas.microsoft.com/office/powerpoint/2010/main" val="412497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2.   Укажите на утверждение, </a:t>
            </a:r>
            <a:r>
              <a:rPr lang="ru-RU" u="sng" dirty="0"/>
              <a:t>не соответствующее </a:t>
            </a:r>
            <a:r>
              <a:rPr lang="ru-RU" dirty="0"/>
              <a:t>идеи в основе </a:t>
            </a:r>
            <a:r>
              <a:rPr lang="en-US" dirty="0" err="1"/>
              <a:t>MobileNet</a:t>
            </a:r>
            <a:r>
              <a:rPr lang="ru-RU" dirty="0"/>
              <a:t> </a:t>
            </a:r>
            <a:r>
              <a:rPr lang="en-US" dirty="0"/>
              <a:t>V</a:t>
            </a:r>
            <a:r>
              <a:rPr lang="ru-RU" dirty="0"/>
              <a:t>2</a:t>
            </a:r>
            <a:endParaRPr lang="en-US" dirty="0"/>
          </a:p>
          <a:p>
            <a:pPr marL="914400" lvl="1" indent="-457200">
              <a:buFont typeface="+mj-lt"/>
              <a:buAutoNum type="arabicPeriod"/>
            </a:pPr>
            <a:r>
              <a:rPr lang="ru-RU" dirty="0"/>
              <a:t>Использование</a:t>
            </a:r>
            <a:r>
              <a:rPr lang="en-US" dirty="0"/>
              <a:t> </a:t>
            </a:r>
            <a:r>
              <a:rPr lang="ru-RU" dirty="0"/>
              <a:t>структуры </a:t>
            </a:r>
            <a:r>
              <a:rPr lang="en-US" dirty="0" err="1"/>
              <a:t>DenseBlock</a:t>
            </a:r>
            <a:r>
              <a:rPr lang="ru-RU" dirty="0"/>
              <a:t> для минимизации числа признаков к числу параметров.</a:t>
            </a:r>
          </a:p>
          <a:p>
            <a:pPr marL="914400" lvl="1" indent="-457200">
              <a:buFont typeface="+mj-lt"/>
              <a:buAutoNum type="arabicPeriod"/>
            </a:pPr>
            <a:r>
              <a:rPr lang="ru-RU" dirty="0"/>
              <a:t>Архитектура имеет блок типа расширение – свертка - сжатие.</a:t>
            </a:r>
          </a:p>
          <a:p>
            <a:pPr marL="914400" lvl="1" indent="-457200">
              <a:buFont typeface="+mj-lt"/>
              <a:buAutoNum type="arabicPeriod"/>
            </a:pPr>
            <a:r>
              <a:rPr lang="ru-RU" dirty="0"/>
              <a:t>Замена </a:t>
            </a:r>
            <a:r>
              <a:rPr lang="ru-RU" dirty="0" err="1"/>
              <a:t>пулинга</a:t>
            </a:r>
            <a:r>
              <a:rPr lang="ru-RU" dirty="0"/>
              <a:t> на свертку с шагом 2.</a:t>
            </a:r>
          </a:p>
        </p:txBody>
      </p:sp>
    </p:spTree>
    <p:extLst>
      <p:ext uri="{BB962C8B-B14F-4D97-AF65-F5344CB8AC3E}">
        <p14:creationId xmlns:p14="http://schemas.microsoft.com/office/powerpoint/2010/main" val="1659128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Базовые тестовые вопросы</a:t>
            </a:r>
          </a:p>
        </p:txBody>
      </p:sp>
      <p:sp>
        <p:nvSpPr>
          <p:cNvPr id="3" name="Объект 2"/>
          <p:cNvSpPr>
            <a:spLocks noGrp="1"/>
          </p:cNvSpPr>
          <p:nvPr>
            <p:ph idx="1"/>
          </p:nvPr>
        </p:nvSpPr>
        <p:spPr>
          <a:xfrm>
            <a:off x="424314" y="1527242"/>
            <a:ext cx="11126002" cy="4902434"/>
          </a:xfrm>
        </p:spPr>
        <p:txBody>
          <a:bodyPr/>
          <a:lstStyle/>
          <a:p>
            <a:r>
              <a:rPr lang="ru-RU" dirty="0"/>
              <a:t>3.   Укажите на утверждение, </a:t>
            </a:r>
            <a:r>
              <a:rPr lang="ru-RU" u="sng" dirty="0"/>
              <a:t>не соответствующее </a:t>
            </a:r>
            <a:r>
              <a:rPr lang="ru-RU" dirty="0"/>
              <a:t>идеи в основе</a:t>
            </a:r>
            <a:r>
              <a:rPr lang="en-US" dirty="0"/>
              <a:t> </a:t>
            </a:r>
            <a:r>
              <a:rPr lang="ru-RU" dirty="0"/>
              <a:t>подходов </a:t>
            </a:r>
            <a:r>
              <a:rPr lang="en-US" dirty="0" err="1"/>
              <a:t>MobileNet</a:t>
            </a:r>
            <a:r>
              <a:rPr lang="ru-RU" dirty="0"/>
              <a:t> </a:t>
            </a:r>
            <a:r>
              <a:rPr lang="en-US" dirty="0"/>
              <a:t>V1/V</a:t>
            </a:r>
            <a:r>
              <a:rPr lang="ru-RU" dirty="0"/>
              <a:t>2</a:t>
            </a:r>
            <a:endParaRPr lang="en-US" dirty="0"/>
          </a:p>
          <a:p>
            <a:pPr marL="914400" lvl="1" indent="-457200">
              <a:buFont typeface="+mj-lt"/>
              <a:buAutoNum type="arabicPeriod"/>
            </a:pPr>
            <a:r>
              <a:rPr lang="ru-RU" dirty="0"/>
              <a:t>Для экономии числа параметров блок имеет структуру типа </a:t>
            </a:r>
            <a:r>
              <a:rPr lang="en-US" dirty="0"/>
              <a:t>split </a:t>
            </a:r>
            <a:r>
              <a:rPr lang="ru-RU" dirty="0"/>
              <a:t>(когда каналы разделяются на две части), операции проводятся только в одной части.</a:t>
            </a:r>
          </a:p>
          <a:p>
            <a:pPr marL="914400" lvl="1" indent="-457200">
              <a:buFont typeface="+mj-lt"/>
              <a:buAutoNum type="arabicPeriod"/>
            </a:pPr>
            <a:r>
              <a:rPr lang="ru-RU" dirty="0"/>
              <a:t>Головная часть архитектуры </a:t>
            </a:r>
            <a:r>
              <a:rPr lang="en-US" dirty="0" err="1"/>
              <a:t>MobileNet</a:t>
            </a:r>
            <a:r>
              <a:rPr lang="ru-RU" dirty="0"/>
              <a:t> </a:t>
            </a:r>
            <a:r>
              <a:rPr lang="en-US" dirty="0"/>
              <a:t>V</a:t>
            </a:r>
            <a:r>
              <a:rPr lang="ru-RU" dirty="0"/>
              <a:t>2 сети представляет структуру типа глобальный </a:t>
            </a:r>
            <a:r>
              <a:rPr lang="ru-RU" dirty="0" err="1"/>
              <a:t>пулинг</a:t>
            </a:r>
            <a:r>
              <a:rPr lang="ru-RU" dirty="0"/>
              <a:t>-точечные свертки-выход сети.</a:t>
            </a:r>
          </a:p>
          <a:p>
            <a:pPr marL="914400" lvl="1" indent="-457200">
              <a:buFont typeface="+mj-lt"/>
              <a:buAutoNum type="arabicPeriod"/>
            </a:pPr>
            <a:r>
              <a:rPr lang="ru-RU" dirty="0"/>
              <a:t>Сети имеют два </a:t>
            </a:r>
            <a:r>
              <a:rPr lang="ru-RU" dirty="0" err="1"/>
              <a:t>гипепараметра</a:t>
            </a:r>
            <a:r>
              <a:rPr lang="ru-RU" dirty="0"/>
              <a:t>: </a:t>
            </a:r>
            <a:r>
              <a:rPr lang="ru-RU" altLang="ru-RU" dirty="0"/>
              <a:t>ширина (коэффициент расширения числа </a:t>
            </a:r>
            <a:br>
              <a:rPr lang="ru-RU" altLang="ru-RU" dirty="0"/>
            </a:br>
            <a:r>
              <a:rPr lang="ru-RU" altLang="ru-RU" dirty="0"/>
              <a:t>карт признаков в свертке) и разрешение (входное разрешение изображения).</a:t>
            </a:r>
            <a:endParaRPr lang="ru-RU" dirty="0"/>
          </a:p>
        </p:txBody>
      </p:sp>
    </p:spTree>
    <p:extLst>
      <p:ext uri="{BB962C8B-B14F-4D97-AF65-F5344CB8AC3E}">
        <p14:creationId xmlns:p14="http://schemas.microsoft.com/office/powerpoint/2010/main" val="4010359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lstStyle/>
          <a:p>
            <a:endParaRPr lang="ru-RU" dirty="0"/>
          </a:p>
        </p:txBody>
      </p:sp>
      <p:pic>
        <p:nvPicPr>
          <p:cNvPr id="1029" name="Рисунок 13"/>
          <p:cNvPicPr>
            <a:picLocks noChangeAspect="1" noChangeArrowheads="1"/>
          </p:cNvPicPr>
          <p:nvPr/>
        </p:nvPicPr>
        <p:blipFill>
          <a:blip r:embed="rId2">
            <a:extLst>
              <a:ext uri="{28A0092B-C50C-407E-A947-70E740481C1C}">
                <a14:useLocalDpi xmlns:a14="http://schemas.microsoft.com/office/drawing/2010/main" val="0"/>
              </a:ext>
            </a:extLst>
          </a:blip>
          <a:srcRect t="25558" b="28123"/>
          <a:stretch>
            <a:fillRect/>
          </a:stretch>
        </p:blipFill>
        <p:spPr bwMode="auto">
          <a:xfrm>
            <a:off x="2000309" y="1908475"/>
            <a:ext cx="3381375" cy="571500"/>
          </a:xfrm>
          <a:prstGeom prst="rect">
            <a:avLst/>
          </a:prstGeom>
          <a:solidFill>
            <a:srgbClr val="F2F2F2"/>
          </a:solidFill>
        </p:spPr>
      </p:pic>
      <p:pic>
        <p:nvPicPr>
          <p:cNvPr id="1028" name="Рисунок 5"/>
          <p:cNvPicPr>
            <a:picLocks noChangeAspect="1" noChangeArrowheads="1"/>
          </p:cNvPicPr>
          <p:nvPr/>
        </p:nvPicPr>
        <p:blipFill>
          <a:blip r:embed="rId3">
            <a:extLst>
              <a:ext uri="{28A0092B-C50C-407E-A947-70E740481C1C}">
                <a14:useLocalDpi xmlns:a14="http://schemas.microsoft.com/office/drawing/2010/main" val="0"/>
              </a:ext>
            </a:extLst>
          </a:blip>
          <a:srcRect r="80057" b="30351"/>
          <a:stretch>
            <a:fillRect/>
          </a:stretch>
        </p:blipFill>
        <p:spPr bwMode="auto">
          <a:xfrm>
            <a:off x="5505449" y="2486026"/>
            <a:ext cx="1514475" cy="1809750"/>
          </a:xfrm>
          <a:prstGeom prst="rect">
            <a:avLst/>
          </a:prstGeom>
          <a:solidFill>
            <a:srgbClr val="F2F2F2"/>
          </a:solidFill>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l="-7835" t="-2" r="-2" b="-15817"/>
          <a:stretch>
            <a:fillRect/>
          </a:stretch>
        </p:blipFill>
        <p:spPr bwMode="auto">
          <a:xfrm>
            <a:off x="3209984" y="3435351"/>
            <a:ext cx="2171700" cy="1514475"/>
          </a:xfrm>
          <a:prstGeom prst="rect">
            <a:avLst/>
          </a:prstGeom>
          <a:solidFill>
            <a:srgbClr val="F2F2F2"/>
          </a:solidFill>
        </p:spPr>
      </p:pic>
      <p:pic>
        <p:nvPicPr>
          <p:cNvPr id="1026" name="Рисунок 6"/>
          <p:cNvPicPr>
            <a:picLocks noChangeAspect="1" noChangeArrowheads="1"/>
          </p:cNvPicPr>
          <p:nvPr/>
        </p:nvPicPr>
        <p:blipFill>
          <a:blip r:embed="rId5">
            <a:extLst>
              <a:ext uri="{28A0092B-C50C-407E-A947-70E740481C1C}">
                <a14:useLocalDpi xmlns:a14="http://schemas.microsoft.com/office/drawing/2010/main" val="0"/>
              </a:ext>
            </a:extLst>
          </a:blip>
          <a:srcRect b="11610"/>
          <a:stretch>
            <a:fillRect/>
          </a:stretch>
        </p:blipFill>
        <p:spPr bwMode="auto">
          <a:xfrm>
            <a:off x="3239752" y="4949826"/>
            <a:ext cx="1714500" cy="1123950"/>
          </a:xfrm>
          <a:prstGeom prst="rect">
            <a:avLst/>
          </a:prstGeom>
          <a:solidFill>
            <a:srgbClr val="F2F2F2"/>
          </a:solidFill>
        </p:spPr>
      </p:pic>
      <p:pic>
        <p:nvPicPr>
          <p:cNvPr id="1025" name="Рисунок 4"/>
          <p:cNvPicPr>
            <a:picLocks noChangeAspect="1" noChangeArrowheads="1"/>
          </p:cNvPicPr>
          <p:nvPr/>
        </p:nvPicPr>
        <p:blipFill>
          <a:blip r:embed="rId6">
            <a:extLst>
              <a:ext uri="{28A0092B-C50C-407E-A947-70E740481C1C}">
                <a14:useLocalDpi xmlns:a14="http://schemas.microsoft.com/office/drawing/2010/main" val="0"/>
              </a:ext>
            </a:extLst>
          </a:blip>
          <a:srcRect t="17094" b="19069"/>
          <a:stretch>
            <a:fillRect/>
          </a:stretch>
        </p:blipFill>
        <p:spPr bwMode="auto">
          <a:xfrm>
            <a:off x="4876800" y="5638800"/>
            <a:ext cx="2771775" cy="962025"/>
          </a:xfrm>
          <a:prstGeom prst="rect">
            <a:avLst/>
          </a:prstGeom>
          <a:solidFill>
            <a:srgbClr val="F2F2F2"/>
          </a:solidFill>
        </p:spPr>
      </p:pic>
      <p:sp>
        <p:nvSpPr>
          <p:cNvPr id="4" name="Rectangle 6"/>
          <p:cNvSpPr>
            <a:spLocks noChangeArrowheads="1"/>
          </p:cNvSpPr>
          <p:nvPr/>
        </p:nvSpPr>
        <p:spPr bwMode="auto">
          <a:xfrm>
            <a:off x="635000" y="15887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выберите какой из рисунков соответствует блоку  </a:t>
            </a:r>
            <a:r>
              <a:rPr kumimoji="0" lang="en-US" altLang="ru-RU"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MobileNet</a:t>
            </a:r>
            <a:r>
              <a:rPr kumimoji="0" lang="en-US"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V</a:t>
            </a:r>
            <a:r>
              <a:rPr kumimoji="0" lang="ru-RU" altLang="ru-RU"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ru-RU" altLang="ru-RU"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45720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Rectangle 8"/>
          <p:cNvSpPr>
            <a:spLocks noChangeArrowheads="1"/>
          </p:cNvSpPr>
          <p:nvPr/>
        </p:nvSpPr>
        <p:spPr bwMode="auto">
          <a:xfrm>
            <a:off x="457200" y="2838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7" name="Rectangle 9"/>
          <p:cNvSpPr>
            <a:spLocks noChangeArrowheads="1"/>
          </p:cNvSpPr>
          <p:nvPr/>
        </p:nvSpPr>
        <p:spPr bwMode="auto">
          <a:xfrm>
            <a:off x="45720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10"/>
          <p:cNvSpPr>
            <a:spLocks noChangeArrowheads="1"/>
          </p:cNvSpPr>
          <p:nvPr/>
        </p:nvSpPr>
        <p:spPr bwMode="auto">
          <a:xfrm>
            <a:off x="457200" y="547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9" name="Rectangle 11"/>
          <p:cNvSpPr>
            <a:spLocks noChangeArrowheads="1"/>
          </p:cNvSpPr>
          <p:nvPr/>
        </p:nvSpPr>
        <p:spPr bwMode="auto">
          <a:xfrm>
            <a:off x="457200" y="643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156347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Учбеный</a:t>
            </a:r>
            <a:r>
              <a:rPr lang="ru-RU" dirty="0"/>
              <a:t> вопрос-повышенная сложность</a:t>
            </a:r>
          </a:p>
        </p:txBody>
      </p:sp>
      <p:sp>
        <p:nvSpPr>
          <p:cNvPr id="3" name="Объект 2"/>
          <p:cNvSpPr>
            <a:spLocks noGrp="1"/>
          </p:cNvSpPr>
          <p:nvPr>
            <p:ph idx="1"/>
          </p:nvPr>
        </p:nvSpPr>
        <p:spPr>
          <a:xfrm>
            <a:off x="424314" y="1527242"/>
            <a:ext cx="11126002" cy="4902434"/>
          </a:xfrm>
        </p:spPr>
        <p:txBody>
          <a:bodyPr>
            <a:normAutofit fontScale="92500" lnSpcReduction="20000"/>
          </a:bodyPr>
          <a:lstStyle/>
          <a:p>
            <a:r>
              <a:rPr lang="ru-RU" dirty="0"/>
              <a:t>Выбурите два описания блоков соответствующих </a:t>
            </a:r>
            <a:r>
              <a:rPr lang="en-US" dirty="0"/>
              <a:t>MobileNetV2</a:t>
            </a:r>
          </a:p>
          <a:p>
            <a:pPr lvl="1"/>
            <a:r>
              <a:rPr lang="ru-RU" dirty="0"/>
              <a:t>Точечная свертка на входе 100 каналов, на выходе 200 каналов, глубокая свертка 3 на 3 с шагом 1,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2, точечная свертка, на входе 200 каналов, на выходе 50 каналов.</a:t>
            </a:r>
          </a:p>
          <a:p>
            <a:pPr lvl="1"/>
            <a:r>
              <a:rPr lang="ru-RU" dirty="0"/>
              <a:t>Точечная свертка на входе 200 каналов, на выходе 100 каналов, глубокая свертка 3 на 3 с шагом 2, точечная свертка, на входе 100 каналов, на выходе 150 каналов.</a:t>
            </a:r>
          </a:p>
          <a:p>
            <a:pPr lvl="1"/>
            <a:r>
              <a:rPr lang="ru-RU" dirty="0"/>
              <a:t>Точечная свертка на входе 200 каналов, на выходе 100 каналов, глубокая свертка 3 на 3 с шагом 1, точечная свертка, на входе 100 каналов, на выходе 200 каналов, остаточная связь.</a:t>
            </a:r>
          </a:p>
          <a:p>
            <a:pPr lvl="1"/>
            <a:r>
              <a:rPr lang="ru-RU" dirty="0"/>
              <a:t>Точечная свертка на входе 100 каналов, на выходе 200 каналов, точечная свертка на входе 200 каналов, на выходе 200, точечная свертка, на входе 200 каналов, на выходе 100 каналов, остаточная связь.</a:t>
            </a:r>
          </a:p>
          <a:p>
            <a:pPr lvl="1"/>
            <a:r>
              <a:rPr lang="ru-RU" dirty="0"/>
              <a:t>Точечная свертка на входе 100 каналов, на выходе 200 каналов, глубокая свертка 3 на 3 с шагом 1, остаточная связь.</a:t>
            </a:r>
          </a:p>
          <a:p>
            <a:pPr lvl="1"/>
            <a:r>
              <a:rPr lang="ru-RU" dirty="0"/>
              <a:t>Точечная свертка на входе 100 каналов, на выходе 200 каналов, глубокая свертка 3 на 3 с шагом 2.</a:t>
            </a:r>
          </a:p>
          <a:p>
            <a:pPr lvl="1"/>
            <a:endParaRPr lang="ru-RU" dirty="0"/>
          </a:p>
          <a:p>
            <a:pPr lvl="1"/>
            <a:endParaRPr lang="ru-RU" dirty="0"/>
          </a:p>
          <a:p>
            <a:pPr lvl="1"/>
            <a:endParaRPr lang="ru-RU" dirty="0"/>
          </a:p>
          <a:p>
            <a:pPr lvl="1"/>
            <a:endParaRPr lang="ru-RU" dirty="0"/>
          </a:p>
          <a:p>
            <a:pPr lvl="1"/>
            <a:endParaRPr lang="ru-RU" dirty="0"/>
          </a:p>
        </p:txBody>
      </p:sp>
    </p:spTree>
    <p:extLst>
      <p:ext uri="{BB962C8B-B14F-4D97-AF65-F5344CB8AC3E}">
        <p14:creationId xmlns:p14="http://schemas.microsoft.com/office/powerpoint/2010/main" val="4056287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eaLnBrk="0" fontAlgn="base" hangingPunct="0">
              <a:lnSpc>
                <a:spcPct val="100000"/>
              </a:lnSpc>
              <a:spcBef>
                <a:spcPct val="0"/>
              </a:spcBef>
              <a:spcAft>
                <a:spcPct val="0"/>
              </a:spcAft>
            </a:pPr>
            <a:r>
              <a:rPr lang="ru-RU" altLang="ru-RU" sz="2000" dirty="0">
                <a:solidFill>
                  <a:srgbClr val="000000"/>
                </a:solidFill>
              </a:rPr>
              <a:t>Основная идея – использовать групповую свертку (</a:t>
            </a:r>
            <a:r>
              <a:rPr lang="ru-RU" altLang="ru-RU" sz="2000" b="1" dirty="0" err="1">
                <a:solidFill>
                  <a:srgbClr val="000000"/>
                </a:solidFill>
              </a:rPr>
              <a:t>group-wise</a:t>
            </a:r>
            <a:r>
              <a:rPr lang="ru-RU" altLang="ru-RU" sz="2000" b="1" dirty="0">
                <a:solidFill>
                  <a:srgbClr val="000000"/>
                </a:solidFill>
              </a:rPr>
              <a:t> </a:t>
            </a:r>
            <a:r>
              <a:rPr lang="ru-RU" altLang="ru-RU" sz="2000" b="1" dirty="0" err="1">
                <a:solidFill>
                  <a:srgbClr val="000000"/>
                </a:solidFill>
              </a:rPr>
              <a:t>convolution</a:t>
            </a:r>
            <a:r>
              <a:rPr lang="ru-RU" altLang="ru-RU" sz="2000" dirty="0">
                <a:solidFill>
                  <a:srgbClr val="000000"/>
                </a:solidFill>
              </a:rPr>
              <a:t>)</a:t>
            </a:r>
          </a:p>
          <a:p>
            <a:pPr lvl="1" eaLnBrk="0" fontAlgn="base" hangingPunct="0">
              <a:lnSpc>
                <a:spcPct val="100000"/>
              </a:lnSpc>
              <a:spcBef>
                <a:spcPct val="0"/>
              </a:spcBef>
              <a:spcAft>
                <a:spcPct val="0"/>
              </a:spcAft>
            </a:pPr>
            <a:r>
              <a:rPr lang="ru-RU" altLang="ru-RU" sz="2000" dirty="0">
                <a:solidFill>
                  <a:srgbClr val="000000"/>
                </a:solidFill>
              </a:rPr>
              <a:t>Карты признаков делятся на несколько групп в которых выполняют свертку.</a:t>
            </a:r>
          </a:p>
          <a:p>
            <a:pPr lvl="1" eaLnBrk="0" fontAlgn="base" hangingPunct="0">
              <a:lnSpc>
                <a:spcPct val="100000"/>
              </a:lnSpc>
              <a:spcBef>
                <a:spcPct val="0"/>
              </a:spcBef>
              <a:spcAft>
                <a:spcPct val="0"/>
              </a:spcAft>
            </a:pPr>
            <a:r>
              <a:rPr lang="ru-RU" altLang="ru-RU" sz="2000" dirty="0">
                <a:solidFill>
                  <a:srgbClr val="000000"/>
                </a:solidFill>
              </a:rPr>
              <a:t>Результаты перемешиваются (</a:t>
            </a:r>
            <a:r>
              <a:rPr lang="en-US" altLang="ru-RU" sz="2000" b="1" dirty="0"/>
              <a:t>s</a:t>
            </a:r>
            <a:r>
              <a:rPr lang="en-US" sz="2000" b="1" dirty="0"/>
              <a:t>huffle</a:t>
            </a:r>
            <a:r>
              <a:rPr lang="ru-RU" altLang="ru-RU" sz="2000" dirty="0">
                <a:solidFill>
                  <a:srgbClr val="000000"/>
                </a:solidFill>
              </a:rPr>
              <a:t>).</a:t>
            </a:r>
          </a:p>
          <a:p>
            <a:pPr lvl="2" eaLnBrk="0" fontAlgn="base" hangingPunct="0">
              <a:lnSpc>
                <a:spcPct val="100000"/>
              </a:lnSpc>
              <a:spcBef>
                <a:spcPct val="0"/>
              </a:spcBef>
              <a:spcAft>
                <a:spcPct val="0"/>
              </a:spcAft>
            </a:pPr>
            <a:r>
              <a:rPr lang="ru-RU" altLang="ru-RU" sz="1800" dirty="0">
                <a:solidFill>
                  <a:srgbClr val="000000"/>
                </a:solidFill>
              </a:rPr>
              <a:t>Перемешивание происходит по заранее заданному правилу. </a:t>
            </a:r>
          </a:p>
          <a:p>
            <a:pPr lvl="1" eaLnBrk="0" fontAlgn="base" hangingPunct="0">
              <a:lnSpc>
                <a:spcPct val="100000"/>
              </a:lnSpc>
              <a:spcBef>
                <a:spcPct val="0"/>
              </a:spcBef>
              <a:spcAft>
                <a:spcPct val="0"/>
              </a:spcAft>
            </a:pPr>
            <a:r>
              <a:rPr lang="ru-RU" altLang="ru-RU" sz="2000" dirty="0">
                <a:solidFill>
                  <a:srgbClr val="000000"/>
                </a:solidFill>
              </a:rPr>
              <a:t>Идея близка к </a:t>
            </a:r>
            <a:r>
              <a:rPr lang="en-US" altLang="ru-RU" sz="2000" dirty="0" err="1">
                <a:solidFill>
                  <a:srgbClr val="000000"/>
                </a:solidFill>
              </a:rPr>
              <a:t>DepthWise</a:t>
            </a:r>
            <a:r>
              <a:rPr lang="en-US" altLang="ru-RU" sz="2000" dirty="0">
                <a:solidFill>
                  <a:srgbClr val="000000"/>
                </a:solidFill>
              </a:rPr>
              <a:t> conv.</a:t>
            </a:r>
            <a:endParaRPr lang="ru-RU" altLang="ru-RU" sz="2000" dirty="0">
              <a:solidFill>
                <a:srgbClr val="000000"/>
              </a:solidFill>
            </a:endParaRPr>
          </a:p>
          <a:p>
            <a:pPr lvl="2" eaLnBrk="0" fontAlgn="base" hangingPunct="0">
              <a:lnSpc>
                <a:spcPct val="100000"/>
              </a:lnSpc>
              <a:spcBef>
                <a:spcPct val="0"/>
              </a:spcBef>
              <a:spcAft>
                <a:spcPct val="0"/>
              </a:spcAft>
            </a:pPr>
            <a:r>
              <a:rPr lang="ru-RU" altLang="ru-RU" sz="1800" b="1" dirty="0">
                <a:solidFill>
                  <a:srgbClr val="000000"/>
                </a:solidFill>
              </a:rPr>
              <a:t>Авторы полагают, что каждая группа обучается независимо и веса между группами не передаются и не усредняются, поэтому признаки по группам разные. </a:t>
            </a:r>
            <a:endParaRPr lang="en-US" altLang="ru-RU" sz="1800" b="1" dirty="0">
              <a:solidFill>
                <a:srgbClr val="000000"/>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495467" y="3035057"/>
            <a:ext cx="7778073" cy="3621247"/>
          </a:xfrm>
          <a:prstGeom prst="rect">
            <a:avLst/>
          </a:prstGeom>
        </p:spPr>
      </p:pic>
    </p:spTree>
    <p:extLst>
      <p:ext uri="{BB962C8B-B14F-4D97-AF65-F5344CB8AC3E}">
        <p14:creationId xmlns:p14="http://schemas.microsoft.com/office/powerpoint/2010/main" val="429414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3700" b="1" dirty="0"/>
              <a:t>Мобильные Сети. </a:t>
            </a:r>
            <a:r>
              <a:rPr lang="en-US" sz="3700" b="1" dirty="0" err="1"/>
              <a:t>ShuffleNet</a:t>
            </a:r>
            <a:r>
              <a:rPr lang="ru-RU" sz="3700" b="1" dirty="0"/>
              <a:t>. </a:t>
            </a:r>
            <a:r>
              <a:rPr lang="en-US" altLang="ru-RU" sz="3700" b="1" dirty="0"/>
              <a:t>G</a:t>
            </a:r>
            <a:r>
              <a:rPr lang="ru-RU" altLang="ru-RU" sz="3700" b="1" dirty="0" err="1"/>
              <a:t>roup</a:t>
            </a:r>
            <a:r>
              <a:rPr lang="ru-RU" altLang="ru-RU" sz="3700" b="1" dirty="0"/>
              <a:t>-</a:t>
            </a:r>
            <a:r>
              <a:rPr lang="en-US" altLang="ru-RU" sz="3700" b="1" dirty="0"/>
              <a:t>W</a:t>
            </a:r>
            <a:r>
              <a:rPr lang="ru-RU" altLang="ru-RU" sz="3700" b="1" dirty="0" err="1"/>
              <a:t>ise</a:t>
            </a:r>
            <a:r>
              <a:rPr lang="ru-RU" altLang="ru-RU" sz="3700" b="1" dirty="0"/>
              <a:t> </a:t>
            </a:r>
            <a:r>
              <a:rPr lang="ru-RU" altLang="ru-RU" sz="3700" b="1" dirty="0" err="1"/>
              <a:t>convolution</a:t>
            </a:r>
            <a:endParaRPr lang="en-US" sz="3700" b="1" dirty="0"/>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903435"/>
          </a:xfrm>
        </p:spPr>
        <p:txBody>
          <a:bodyPr>
            <a:noAutofit/>
          </a:bodyPr>
          <a:lstStyle/>
          <a:p>
            <a:pPr marL="800100" lvl="1" indent="-342900" eaLnBrk="0" fontAlgn="base" hangingPunct="0">
              <a:lnSpc>
                <a:spcPct val="100000"/>
              </a:lnSpc>
              <a:spcBef>
                <a:spcPct val="0"/>
              </a:spcBef>
              <a:spcAft>
                <a:spcPct val="0"/>
              </a:spcAft>
            </a:pPr>
            <a:r>
              <a:rPr lang="ru-RU" altLang="ru-RU" sz="2000" dirty="0">
                <a:solidFill>
                  <a:srgbClr val="000000"/>
                </a:solidFill>
              </a:rPr>
              <a:t>После</a:t>
            </a:r>
            <a:r>
              <a:rPr lang="en-US" altLang="ru-RU" sz="2000" dirty="0">
                <a:solidFill>
                  <a:srgbClr val="000000"/>
                </a:solidFill>
              </a:rPr>
              <a:t> </a:t>
            </a:r>
            <a:r>
              <a:rPr lang="ru-RU" altLang="ru-RU" sz="2000" dirty="0">
                <a:solidFill>
                  <a:srgbClr val="000000"/>
                </a:solidFill>
              </a:rPr>
              <a:t>свертки происходит перемешивание признаков. </a:t>
            </a:r>
          </a:p>
          <a:p>
            <a:pPr marL="1200150" lvl="2" indent="-285750" eaLnBrk="0" fontAlgn="base" hangingPunct="0">
              <a:lnSpc>
                <a:spcPct val="100000"/>
              </a:lnSpc>
              <a:spcBef>
                <a:spcPct val="0"/>
              </a:spcBef>
              <a:spcAft>
                <a:spcPct val="0"/>
              </a:spcAft>
            </a:pPr>
            <a:r>
              <a:rPr lang="ru-RU" altLang="ru-RU" dirty="0">
                <a:solidFill>
                  <a:srgbClr val="000000"/>
                </a:solidFill>
              </a:rPr>
              <a:t>По мнению авторов, если не перемешивать признаки, это ограничивает способность сети к обучению. Возможны: </a:t>
            </a:r>
          </a:p>
          <a:p>
            <a:pPr marL="1657350" lvl="3" indent="-285750" eaLnBrk="0" fontAlgn="base" hangingPunct="0">
              <a:spcBef>
                <a:spcPct val="0"/>
              </a:spcBef>
              <a:spcAft>
                <a:spcPct val="0"/>
              </a:spcAft>
            </a:pPr>
            <a:r>
              <a:rPr lang="ru-RU" altLang="ru-RU" sz="2000" dirty="0">
                <a:solidFill>
                  <a:srgbClr val="000000"/>
                </a:solidFill>
              </a:rPr>
              <a:t>Оставить все веса как есть</a:t>
            </a:r>
          </a:p>
          <a:p>
            <a:pPr marL="1657350" lvl="3" indent="-285750" eaLnBrk="0" fontAlgn="base" hangingPunct="0">
              <a:spcBef>
                <a:spcPct val="0"/>
              </a:spcBef>
              <a:spcAft>
                <a:spcPct val="0"/>
              </a:spcAft>
            </a:pPr>
            <a:r>
              <a:rPr lang="ru-RU" altLang="ru-RU" sz="2000" dirty="0">
                <a:solidFill>
                  <a:srgbClr val="000000"/>
                </a:solidFill>
              </a:rPr>
              <a:t>Скопировать веса между группами</a:t>
            </a:r>
          </a:p>
          <a:p>
            <a:pPr marL="1657350" lvl="3" indent="-285750" eaLnBrk="0" fontAlgn="base" hangingPunct="0">
              <a:spcBef>
                <a:spcPct val="0"/>
              </a:spcBef>
              <a:spcAft>
                <a:spcPct val="0"/>
              </a:spcAft>
            </a:pPr>
            <a:r>
              <a:rPr lang="ru-RU" altLang="ru-RU" sz="2000" dirty="0">
                <a:solidFill>
                  <a:srgbClr val="000000"/>
                </a:solidFill>
              </a:rPr>
              <a:t>Перемешать результаты.</a:t>
            </a:r>
          </a:p>
          <a:p>
            <a:pPr marL="1200150" lvl="2" indent="-285750" eaLnBrk="0" fontAlgn="base" hangingPunct="0">
              <a:lnSpc>
                <a:spcPct val="100000"/>
              </a:lnSpc>
              <a:spcBef>
                <a:spcPct val="0"/>
              </a:spcBef>
              <a:spcAft>
                <a:spcPct val="0"/>
              </a:spcAft>
            </a:pPr>
            <a:r>
              <a:rPr lang="ru-RU" altLang="ru-RU" dirty="0">
                <a:solidFill>
                  <a:srgbClr val="000000"/>
                </a:solidFill>
              </a:rPr>
              <a:t>Перемешивание повышает разброс (разнообразие, дисперсию) групп</a:t>
            </a:r>
          </a:p>
          <a:p>
            <a:pPr marL="1657350" lvl="3" indent="-285750" eaLnBrk="0" fontAlgn="base" hangingPunct="0">
              <a:spcBef>
                <a:spcPct val="0"/>
              </a:spcBef>
              <a:spcAft>
                <a:spcPct val="0"/>
              </a:spcAft>
            </a:pPr>
            <a:r>
              <a:rPr lang="ru-RU" altLang="ru-RU" sz="2000" dirty="0">
                <a:solidFill>
                  <a:srgbClr val="000000"/>
                </a:solidFill>
              </a:rPr>
              <a:t>– то есть повышает информацию в сети </a:t>
            </a:r>
          </a:p>
          <a:p>
            <a:pPr marL="2114550" lvl="4" indent="-285750" eaLnBrk="0" fontAlgn="base" hangingPunct="0">
              <a:spcBef>
                <a:spcPct val="0"/>
              </a:spcBef>
              <a:spcAft>
                <a:spcPct val="0"/>
              </a:spcAft>
            </a:pPr>
            <a:r>
              <a:rPr lang="ru-RU" altLang="ru-RU" sz="2000" dirty="0">
                <a:solidFill>
                  <a:srgbClr val="000000"/>
                </a:solidFill>
              </a:rPr>
              <a:t>по аналогии со </a:t>
            </a:r>
            <a:r>
              <a:rPr lang="ru-RU" altLang="ru-RU" sz="2000" dirty="0" err="1">
                <a:solidFill>
                  <a:srgbClr val="000000"/>
                </a:solidFill>
              </a:rPr>
              <a:t>скремблом</a:t>
            </a:r>
            <a:r>
              <a:rPr lang="ru-RU" altLang="ru-RU" sz="2000" dirty="0">
                <a:solidFill>
                  <a:srgbClr val="000000"/>
                </a:solidFill>
              </a:rPr>
              <a:t> в системах связи.</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Rectangle 3"/>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p:cNvPicPr>
            <a:picLocks noChangeAspect="1"/>
          </p:cNvPicPr>
          <p:nvPr/>
        </p:nvPicPr>
        <p:blipFill rotWithShape="1">
          <a:blip r:embed="rId2"/>
          <a:srcRect b="61240"/>
          <a:stretch/>
        </p:blipFill>
        <p:spPr>
          <a:xfrm>
            <a:off x="1938088" y="3627273"/>
            <a:ext cx="6649652" cy="3095887"/>
          </a:xfrm>
          <a:prstGeom prst="rect">
            <a:avLst/>
          </a:prstGeom>
        </p:spPr>
      </p:pic>
    </p:spTree>
    <p:extLst>
      <p:ext uri="{BB962C8B-B14F-4D97-AF65-F5344CB8AC3E}">
        <p14:creationId xmlns:p14="http://schemas.microsoft.com/office/powerpoint/2010/main" val="3818149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000" b="1" dirty="0">
                <a:solidFill>
                  <a:schemeClr val="bg1"/>
                </a:solidFill>
              </a:rPr>
              <a:t>Мобильные Сети. </a:t>
            </a:r>
            <a:r>
              <a:rPr lang="en-US" sz="4000" b="1" dirty="0" err="1">
                <a:solidFill>
                  <a:schemeClr val="bg1"/>
                </a:solidFill>
              </a:rPr>
              <a:t>ShuffleNet</a:t>
            </a:r>
            <a:r>
              <a:rPr lang="ru-RU" sz="4000" b="1" dirty="0">
                <a:solidFill>
                  <a:schemeClr val="bg1"/>
                </a:solidFill>
              </a:rPr>
              <a:t> </a:t>
            </a:r>
            <a:r>
              <a:rPr lang="en-US" sz="4000" b="1" dirty="0">
                <a:solidFill>
                  <a:schemeClr val="bg1"/>
                </a:solidFill>
              </a:rPr>
              <a:t>V1 2017</a:t>
            </a:r>
            <a:endParaRPr lang="en-US" sz="40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912159" y="1045471"/>
            <a:ext cx="6860242" cy="4948015"/>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Блоке ShuffleNetV1</a:t>
            </a:r>
          </a:p>
          <a:p>
            <a:pPr eaLnBrk="0" fontAlgn="base" hangingPunct="0">
              <a:lnSpc>
                <a:spcPct val="100000"/>
              </a:lnSpc>
              <a:spcBef>
                <a:spcPct val="0"/>
              </a:spcBef>
              <a:spcAft>
                <a:spcPct val="0"/>
              </a:spcAft>
            </a:pPr>
            <a:r>
              <a:rPr lang="ru-RU" altLang="ru-RU" sz="2000" dirty="0">
                <a:solidFill>
                  <a:schemeClr val="bg1"/>
                </a:solidFill>
              </a:rPr>
              <a:t>1 этап - 1×1 групповая свертка- </a:t>
            </a:r>
            <a:r>
              <a:rPr lang="ru-RU" altLang="ru-RU" sz="2000" dirty="0" err="1">
                <a:solidFill>
                  <a:schemeClr val="bg1"/>
                </a:solidFill>
              </a:rPr>
              <a:t>bottleneck</a:t>
            </a:r>
            <a:r>
              <a:rPr lang="ru-RU" altLang="ru-RU" sz="2000" dirty="0">
                <a:solidFill>
                  <a:schemeClr val="bg1"/>
                </a:solidFill>
              </a:rPr>
              <a:t> слой (снижает число карт признаков в 4 раза)</a:t>
            </a:r>
          </a:p>
          <a:p>
            <a:pPr eaLnBrk="0" fontAlgn="base" hangingPunct="0">
              <a:lnSpc>
                <a:spcPct val="100000"/>
              </a:lnSpc>
              <a:spcBef>
                <a:spcPct val="0"/>
              </a:spcBef>
              <a:spcAft>
                <a:spcPct val="0"/>
              </a:spcAft>
            </a:pPr>
            <a:r>
              <a:rPr lang="ru-RU" altLang="ru-RU" sz="2000" dirty="0">
                <a:solidFill>
                  <a:schemeClr val="bg1"/>
                </a:solidFill>
              </a:rPr>
              <a:t>2 этап -перемешивание.</a:t>
            </a:r>
          </a:p>
          <a:p>
            <a:pPr eaLnBrk="0" fontAlgn="base" hangingPunct="0">
              <a:lnSpc>
                <a:spcPct val="100000"/>
              </a:lnSpc>
              <a:spcBef>
                <a:spcPct val="0"/>
              </a:spcBef>
              <a:spcAft>
                <a:spcPct val="0"/>
              </a:spcAft>
            </a:pPr>
            <a:r>
              <a:rPr lang="ru-RU" altLang="ru-RU" sz="2000" dirty="0">
                <a:solidFill>
                  <a:schemeClr val="bg1"/>
                </a:solidFill>
              </a:rPr>
              <a:t>3 этап 3×3 </a:t>
            </a:r>
            <a:r>
              <a:rPr lang="ru-RU" altLang="ru-RU" sz="2000" dirty="0" err="1">
                <a:solidFill>
                  <a:schemeClr val="bg1"/>
                </a:solidFill>
              </a:rPr>
              <a:t>depthwise</a:t>
            </a:r>
            <a:r>
              <a:rPr lang="ru-RU" altLang="ru-RU" sz="2000" dirty="0">
                <a:solidFill>
                  <a:schemeClr val="bg1"/>
                </a:solidFill>
              </a:rPr>
              <a:t> свертка с </a:t>
            </a:r>
            <a:r>
              <a:rPr lang="ru-RU" altLang="ru-RU" sz="2000" dirty="0" err="1">
                <a:solidFill>
                  <a:schemeClr val="bg1"/>
                </a:solidFill>
              </a:rPr>
              <a:t>batchnorm</a:t>
            </a:r>
            <a:r>
              <a:rPr lang="ru-RU" altLang="ru-RU" sz="2000" dirty="0">
                <a:solidFill>
                  <a:schemeClr val="bg1"/>
                </a:solidFill>
              </a:rPr>
              <a:t> но без </a:t>
            </a:r>
            <a:r>
              <a:rPr lang="ru-RU" altLang="ru-RU" sz="2000" dirty="0" err="1">
                <a:solidFill>
                  <a:schemeClr val="bg1"/>
                </a:solidFill>
              </a:rPr>
              <a:t>ReLU</a:t>
            </a:r>
            <a:r>
              <a:rPr lang="ru-RU" altLang="ru-RU" sz="2000" dirty="0">
                <a:solidFill>
                  <a:schemeClr val="bg1"/>
                </a:solidFill>
              </a:rPr>
              <a:t>.</a:t>
            </a:r>
          </a:p>
          <a:p>
            <a:pPr lvl="1" eaLnBrk="0" fontAlgn="base" hangingPunct="0">
              <a:lnSpc>
                <a:spcPct val="100000"/>
              </a:lnSpc>
              <a:spcBef>
                <a:spcPct val="0"/>
              </a:spcBef>
              <a:spcAft>
                <a:spcPct val="0"/>
              </a:spcAft>
            </a:pPr>
            <a:r>
              <a:rPr lang="ru-RU" altLang="ru-RU" sz="1800" dirty="0">
                <a:solidFill>
                  <a:schemeClr val="bg1"/>
                </a:solidFill>
              </a:rPr>
              <a:t>Предположено, что без </a:t>
            </a:r>
            <a:r>
              <a:rPr lang="ru-RU" altLang="ru-RU" sz="1800" dirty="0" err="1">
                <a:solidFill>
                  <a:schemeClr val="bg1"/>
                </a:solidFill>
              </a:rPr>
              <a:t>ReLU</a:t>
            </a:r>
            <a:r>
              <a:rPr lang="ru-RU" altLang="ru-RU" sz="1800" dirty="0">
                <a:solidFill>
                  <a:schemeClr val="bg1"/>
                </a:solidFill>
              </a:rPr>
              <a:t> результаты тут лучше.</a:t>
            </a:r>
          </a:p>
          <a:p>
            <a:pPr lvl="1" eaLnBrk="0" fontAlgn="base" hangingPunct="0">
              <a:lnSpc>
                <a:spcPct val="100000"/>
              </a:lnSpc>
              <a:spcBef>
                <a:spcPct val="0"/>
              </a:spcBef>
              <a:spcAft>
                <a:spcPct val="0"/>
              </a:spcAft>
            </a:pPr>
            <a:r>
              <a:rPr lang="ru-RU" altLang="ru-RU" sz="1800" dirty="0">
                <a:solidFill>
                  <a:schemeClr val="bg1"/>
                </a:solidFill>
              </a:rPr>
              <a:t>В некоторых блоках слой имеет шаг 2.</a:t>
            </a:r>
          </a:p>
          <a:p>
            <a:pPr eaLnBrk="0" fontAlgn="base" hangingPunct="0">
              <a:lnSpc>
                <a:spcPct val="100000"/>
              </a:lnSpc>
              <a:spcBef>
                <a:spcPct val="0"/>
              </a:spcBef>
              <a:spcAft>
                <a:spcPct val="0"/>
              </a:spcAft>
            </a:pPr>
            <a:r>
              <a:rPr lang="ru-RU" altLang="ru-RU" sz="2000" dirty="0">
                <a:solidFill>
                  <a:schemeClr val="bg1"/>
                </a:solidFill>
              </a:rPr>
              <a:t>4 этап 1×1 групповая свертка- расширение числа карт признаков без перемешивания.</a:t>
            </a:r>
          </a:p>
          <a:p>
            <a:pPr lvl="1" eaLnBrk="0" fontAlgn="base" hangingPunct="0">
              <a:lnSpc>
                <a:spcPct val="100000"/>
              </a:lnSpc>
              <a:spcBef>
                <a:spcPct val="0"/>
              </a:spcBef>
              <a:spcAft>
                <a:spcPct val="0"/>
              </a:spcAft>
            </a:pPr>
            <a:r>
              <a:rPr lang="ru-RU" altLang="ru-RU" sz="1800" dirty="0">
                <a:solidFill>
                  <a:schemeClr val="bg1"/>
                </a:solidFill>
              </a:rPr>
              <a:t>Авторы отмечают что на этом этапе нет разницы перемешать или нет. </a:t>
            </a:r>
          </a:p>
          <a:p>
            <a:pPr eaLnBrk="0" fontAlgn="base" hangingPunct="0">
              <a:lnSpc>
                <a:spcPct val="100000"/>
              </a:lnSpc>
              <a:spcBef>
                <a:spcPct val="0"/>
              </a:spcBef>
              <a:spcAft>
                <a:spcPct val="0"/>
              </a:spcAft>
            </a:pPr>
            <a:r>
              <a:rPr lang="ru-RU" altLang="ru-RU" sz="2000" dirty="0">
                <a:solidFill>
                  <a:schemeClr val="bg1"/>
                </a:solidFill>
              </a:rPr>
              <a:t>остаточно  связь.</a:t>
            </a:r>
          </a:p>
          <a:p>
            <a:pPr lvl="1" eaLnBrk="0" fontAlgn="base" hangingPunct="0">
              <a:lnSpc>
                <a:spcPct val="100000"/>
              </a:lnSpc>
              <a:spcBef>
                <a:spcPct val="0"/>
              </a:spcBef>
              <a:spcAft>
                <a:spcPct val="0"/>
              </a:spcAft>
            </a:pPr>
            <a:r>
              <a:rPr lang="ru-RU" altLang="ru-RU" sz="1800" dirty="0">
                <a:solidFill>
                  <a:schemeClr val="bg1"/>
                </a:solidFill>
              </a:rPr>
              <a:t>Если шаг 2, то связь включает 3×3 </a:t>
            </a:r>
            <a:r>
              <a:rPr lang="ru-RU" altLang="ru-RU" sz="1800" dirty="0" err="1">
                <a:solidFill>
                  <a:schemeClr val="bg1"/>
                </a:solidFill>
              </a:rPr>
              <a:t>average</a:t>
            </a:r>
            <a:r>
              <a:rPr lang="ru-RU" altLang="ru-RU" sz="1800" dirty="0">
                <a:solidFill>
                  <a:schemeClr val="bg1"/>
                </a:solidFill>
              </a:rPr>
              <a:t> </a:t>
            </a:r>
            <a:r>
              <a:rPr lang="ru-RU" altLang="ru-RU" sz="1800" dirty="0" err="1">
                <a:solidFill>
                  <a:schemeClr val="bg1"/>
                </a:solidFill>
              </a:rPr>
              <a:t>pooling</a:t>
            </a:r>
            <a:r>
              <a:rPr lang="ru-RU" altLang="ru-RU" sz="1800" dirty="0">
                <a:solidFill>
                  <a:schemeClr val="bg1"/>
                </a:solidFill>
              </a:rPr>
              <a:t> и результат конкатенируется вместо сложения.</a:t>
            </a:r>
          </a:p>
          <a:p>
            <a:pPr marL="0" lvl="0" indent="0" eaLnBrk="0" fontAlgn="base" hangingPunct="0">
              <a:lnSpc>
                <a:spcPct val="100000"/>
              </a:lnSpc>
              <a:spcBef>
                <a:spcPct val="0"/>
              </a:spcBef>
              <a:spcAft>
                <a:spcPct val="0"/>
              </a:spcAft>
              <a:buNone/>
            </a:pPr>
            <a:endParaRPr lang="ru-RU" altLang="ru-RU" sz="1800" dirty="0">
              <a:solidFill>
                <a:schemeClr val="bg1"/>
              </a:solidFill>
              <a:latin typeface="Georgia" panose="02040502050405020303" pitchFamily="18" charset="0"/>
            </a:endParaRPr>
          </a:p>
          <a:p>
            <a:pPr marL="0" lvl="0" indent="0" eaLnBrk="0" fontAlgn="base" hangingPunct="0">
              <a:lnSpc>
                <a:spcPct val="100000"/>
              </a:lnSpc>
              <a:spcBef>
                <a:spcPct val="0"/>
              </a:spcBef>
              <a:spcAft>
                <a:spcPct val="0"/>
              </a:spcAft>
              <a:buNone/>
            </a:pPr>
            <a:endParaRPr lang="ru-RU" altLang="ru-RU"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20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2" name="Picture 4" descr="ShuffleNet: An Extremely Efficient Convolutional Neural Network for Mobile  Devices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4" y="863125"/>
            <a:ext cx="4829176" cy="3740158"/>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307975" y="5038088"/>
            <a:ext cx="10645775" cy="1323439"/>
          </a:xfrm>
          <a:prstGeom prst="rect">
            <a:avLst/>
          </a:prstGeom>
        </p:spPr>
        <p:txBody>
          <a:bodyPr wrap="square">
            <a:sp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Авторами определено, что необходимо 8 групп для наилучшего результата.</a:t>
            </a:r>
          </a:p>
          <a:p>
            <a:pPr marL="285750" indent="-285750" eaLnBrk="0" fontAlgn="base" hangingPunct="0">
              <a:lnSpc>
                <a:spcPct val="100000"/>
              </a:lnSpc>
              <a:spcBef>
                <a:spcPct val="0"/>
              </a:spcBef>
              <a:spcAft>
                <a:spcPct val="0"/>
              </a:spcAft>
              <a:buFont typeface="Arial" panose="020B0604020202020204" pitchFamily="34" charset="0"/>
              <a:buChar char="•"/>
            </a:pPr>
            <a:r>
              <a:rPr lang="ru-RU" altLang="ru-RU" sz="2000" dirty="0">
                <a:solidFill>
                  <a:schemeClr val="bg1"/>
                </a:solidFill>
              </a:rPr>
              <a:t>Архитектура: входной поток (свертка 3х3б шаг 2, </a:t>
            </a:r>
            <a:r>
              <a:rPr lang="ru-RU" altLang="ru-RU" sz="2000" dirty="0" err="1">
                <a:solidFill>
                  <a:schemeClr val="bg1"/>
                </a:solidFill>
              </a:rPr>
              <a:t>max</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3 этапа по 4 или 8 блоков </a:t>
            </a:r>
            <a:r>
              <a:rPr lang="ru-RU" altLang="ru-RU" sz="2000" dirty="0" err="1">
                <a:solidFill>
                  <a:schemeClr val="bg1"/>
                </a:solidFill>
              </a:rPr>
              <a:t>ShuffleNet</a:t>
            </a:r>
            <a:r>
              <a:rPr lang="ru-RU" altLang="ru-RU" sz="2000" dirty="0">
                <a:solidFill>
                  <a:schemeClr val="bg1"/>
                </a:solidFill>
              </a:rPr>
              <a:t>,  каждый этап начинается с блока с шагом 2. В конце </a:t>
            </a:r>
            <a:r>
              <a:rPr lang="ru-RU" altLang="ru-RU" sz="2000" dirty="0" err="1">
                <a:solidFill>
                  <a:schemeClr val="bg1"/>
                </a:solidFill>
              </a:rPr>
              <a:t>global</a:t>
            </a:r>
            <a:r>
              <a:rPr lang="ru-RU" altLang="ru-RU" sz="2000" dirty="0">
                <a:solidFill>
                  <a:schemeClr val="bg1"/>
                </a:solidFill>
              </a:rPr>
              <a:t> </a:t>
            </a:r>
            <a:r>
              <a:rPr lang="ru-RU" altLang="ru-RU" sz="2000" dirty="0" err="1">
                <a:solidFill>
                  <a:schemeClr val="bg1"/>
                </a:solidFill>
              </a:rPr>
              <a:t>average</a:t>
            </a:r>
            <a:r>
              <a:rPr lang="ru-RU" altLang="ru-RU" sz="2000" dirty="0">
                <a:solidFill>
                  <a:schemeClr val="bg1"/>
                </a:solidFill>
              </a:rPr>
              <a:t> </a:t>
            </a:r>
            <a:r>
              <a:rPr lang="ru-RU" altLang="ru-RU" sz="2000" dirty="0" err="1">
                <a:solidFill>
                  <a:schemeClr val="bg1"/>
                </a:solidFill>
              </a:rPr>
              <a:t>pooling</a:t>
            </a:r>
            <a:r>
              <a:rPr lang="ru-RU" altLang="ru-RU" sz="2000" dirty="0">
                <a:solidFill>
                  <a:schemeClr val="bg1"/>
                </a:solidFill>
              </a:rPr>
              <a:t> и </a:t>
            </a:r>
            <a:r>
              <a:rPr lang="ru-RU" altLang="ru-RU" sz="2000" dirty="0" err="1">
                <a:solidFill>
                  <a:schemeClr val="bg1"/>
                </a:solidFill>
              </a:rPr>
              <a:t>fully-connected</a:t>
            </a:r>
            <a:r>
              <a:rPr lang="ru-RU" altLang="ru-RU" sz="2000" dirty="0">
                <a:solidFill>
                  <a:schemeClr val="bg1"/>
                </a:solidFill>
              </a:rPr>
              <a:t> слой.</a:t>
            </a:r>
          </a:p>
        </p:txBody>
      </p:sp>
    </p:spTree>
    <p:extLst>
      <p:ext uri="{BB962C8B-B14F-4D97-AF65-F5344CB8AC3E}">
        <p14:creationId xmlns:p14="http://schemas.microsoft.com/office/powerpoint/2010/main" val="8038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ShuffleNet</a:t>
            </a:r>
            <a:r>
              <a:rPr lang="ru-RU" sz="4800" b="1" dirty="0">
                <a:solidFill>
                  <a:schemeClr val="bg1"/>
                </a:solidFill>
              </a:rPr>
              <a:t> </a:t>
            </a:r>
            <a:r>
              <a:rPr lang="en-US" sz="4800" b="1" dirty="0">
                <a:solidFill>
                  <a:schemeClr val="bg1"/>
                </a:solidFill>
              </a:rPr>
              <a:t>V</a:t>
            </a:r>
            <a:r>
              <a:rPr lang="ru-RU" sz="4800" b="1" dirty="0">
                <a:solidFill>
                  <a:schemeClr val="bg1"/>
                </a:solidFill>
              </a:rPr>
              <a:t>2</a:t>
            </a:r>
            <a:r>
              <a:rPr lang="en-US" sz="4800" b="1" dirty="0">
                <a:solidFill>
                  <a:schemeClr val="bg1"/>
                </a:solidFill>
              </a:rPr>
              <a:t> 201</a:t>
            </a:r>
            <a:r>
              <a:rPr lang="ru-RU"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8" y="863125"/>
            <a:ext cx="11392717" cy="5817075"/>
          </a:xfrm>
        </p:spPr>
        <p:txBody>
          <a:bodyPr>
            <a:noAutofit/>
          </a:bodyPr>
          <a:lstStyle/>
          <a:p>
            <a:pPr marL="0" lvl="0" indent="0" eaLnBrk="0" fontAlgn="base" hangingPunct="0">
              <a:lnSpc>
                <a:spcPct val="100000"/>
              </a:lnSpc>
              <a:spcBef>
                <a:spcPct val="0"/>
              </a:spcBef>
              <a:spcAft>
                <a:spcPct val="0"/>
              </a:spcAft>
              <a:buNone/>
            </a:pPr>
            <a:r>
              <a:rPr lang="ru-RU" altLang="ru-RU" sz="2000" dirty="0">
                <a:solidFill>
                  <a:schemeClr val="bg1"/>
                </a:solidFill>
              </a:rPr>
              <a:t>Отличия </a:t>
            </a:r>
            <a:r>
              <a:rPr lang="ru-RU" altLang="ru-RU" sz="2000" dirty="0" err="1">
                <a:solidFill>
                  <a:schemeClr val="bg1"/>
                </a:solidFill>
              </a:rPr>
              <a:t>ShuffleNet</a:t>
            </a:r>
            <a:r>
              <a:rPr lang="ru-RU" altLang="ru-RU" sz="2000" dirty="0">
                <a:solidFill>
                  <a:schemeClr val="bg1"/>
                </a:solidFill>
              </a:rPr>
              <a:t> V2:</a:t>
            </a:r>
          </a:p>
          <a:p>
            <a:pPr eaLnBrk="0" fontAlgn="base" hangingPunct="0">
              <a:lnSpc>
                <a:spcPct val="100000"/>
              </a:lnSpc>
              <a:spcBef>
                <a:spcPct val="0"/>
              </a:spcBef>
              <a:spcAft>
                <a:spcPct val="0"/>
              </a:spcAft>
            </a:pPr>
            <a:r>
              <a:rPr lang="ru-RU" altLang="ru-RU" sz="2000" dirty="0">
                <a:solidFill>
                  <a:schemeClr val="bg1"/>
                </a:solidFill>
              </a:rPr>
              <a:t>1 этап – разделение (</a:t>
            </a:r>
            <a:r>
              <a:rPr lang="en-US" altLang="ru-RU" sz="2000" dirty="0">
                <a:solidFill>
                  <a:schemeClr val="bg1"/>
                </a:solidFill>
              </a:rPr>
              <a:t>S</a:t>
            </a:r>
            <a:r>
              <a:rPr lang="ru-RU" altLang="ru-RU" sz="2000" dirty="0" err="1">
                <a:solidFill>
                  <a:schemeClr val="bg1"/>
                </a:solidFill>
              </a:rPr>
              <a:t>plit</a:t>
            </a:r>
            <a:r>
              <a:rPr lang="ru-RU" altLang="ru-RU" sz="2000" dirty="0">
                <a:solidFill>
                  <a:schemeClr val="bg1"/>
                </a:solidFill>
              </a:rPr>
              <a:t>) на две ветви</a:t>
            </a:r>
          </a:p>
          <a:p>
            <a:pPr lvl="1" eaLnBrk="0" fontAlgn="base" hangingPunct="0">
              <a:lnSpc>
                <a:spcPct val="100000"/>
              </a:lnSpc>
              <a:spcBef>
                <a:spcPct val="0"/>
              </a:spcBef>
              <a:spcAft>
                <a:spcPct val="0"/>
              </a:spcAft>
            </a:pPr>
            <a:r>
              <a:rPr lang="ru-RU" altLang="ru-RU" sz="1600" dirty="0">
                <a:solidFill>
                  <a:schemeClr val="bg1"/>
                </a:solidFill>
              </a:rPr>
              <a:t>Операция аналогична двум ветвям.</a:t>
            </a:r>
          </a:p>
          <a:p>
            <a:pPr eaLnBrk="0" fontAlgn="base" hangingPunct="0">
              <a:lnSpc>
                <a:spcPct val="100000"/>
              </a:lnSpc>
              <a:spcBef>
                <a:spcPct val="0"/>
              </a:spcBef>
              <a:spcAft>
                <a:spcPct val="0"/>
              </a:spcAft>
            </a:pPr>
            <a:r>
              <a:rPr lang="ru-RU" altLang="ru-RU" sz="2000" dirty="0">
                <a:solidFill>
                  <a:schemeClr val="bg1"/>
                </a:solidFill>
              </a:rPr>
              <a:t>2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3 этап 3×3 </a:t>
            </a:r>
            <a:r>
              <a:rPr lang="en-US" altLang="ru-RU" sz="2000" dirty="0">
                <a:solidFill>
                  <a:schemeClr val="bg1"/>
                </a:solidFill>
              </a:rPr>
              <a:t>D</a:t>
            </a:r>
            <a:r>
              <a:rPr lang="ru-RU" altLang="ru-RU" sz="2000" dirty="0" err="1">
                <a:solidFill>
                  <a:schemeClr val="bg1"/>
                </a:solidFill>
              </a:rPr>
              <a:t>epth</a:t>
            </a:r>
            <a:r>
              <a:rPr lang="en-US" altLang="ru-RU" sz="2000" dirty="0">
                <a:solidFill>
                  <a:schemeClr val="bg1"/>
                </a:solidFill>
              </a:rPr>
              <a:t>W</a:t>
            </a:r>
            <a:r>
              <a:rPr lang="ru-RU" altLang="ru-RU" sz="2000" dirty="0" err="1">
                <a:solidFill>
                  <a:schemeClr val="bg1"/>
                </a:solidFill>
              </a:rPr>
              <a:t>ise</a:t>
            </a:r>
            <a:r>
              <a:rPr lang="ru-RU" altLang="ru-RU" sz="2000" dirty="0">
                <a:solidFill>
                  <a:schemeClr val="bg1"/>
                </a:solidFill>
              </a:rPr>
              <a:t> свертка с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без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4 этап 1×1 свертка  без групп, </a:t>
            </a:r>
            <a:r>
              <a:rPr lang="en-US" altLang="ru-RU" sz="2000" dirty="0">
                <a:solidFill>
                  <a:schemeClr val="bg1"/>
                </a:solidFill>
              </a:rPr>
              <a:t>B</a:t>
            </a:r>
            <a:r>
              <a:rPr lang="ru-RU" altLang="ru-RU" sz="2000" dirty="0" err="1">
                <a:solidFill>
                  <a:schemeClr val="bg1"/>
                </a:solidFill>
              </a:rPr>
              <a:t>atch</a:t>
            </a:r>
            <a:r>
              <a:rPr lang="en-US" altLang="ru-RU" sz="2000" dirty="0">
                <a:solidFill>
                  <a:schemeClr val="bg1"/>
                </a:solidFill>
              </a:rPr>
              <a:t>N</a:t>
            </a:r>
            <a:r>
              <a:rPr lang="ru-RU" altLang="ru-RU" sz="2000" dirty="0" err="1">
                <a:solidFill>
                  <a:schemeClr val="bg1"/>
                </a:solidFill>
              </a:rPr>
              <a:t>orm</a:t>
            </a:r>
            <a:r>
              <a:rPr lang="ru-RU" altLang="ru-RU" sz="2000" dirty="0">
                <a:solidFill>
                  <a:schemeClr val="bg1"/>
                </a:solidFill>
              </a:rPr>
              <a:t> и </a:t>
            </a:r>
            <a:r>
              <a:rPr lang="en-US" altLang="ru-RU" sz="2000" dirty="0">
                <a:solidFill>
                  <a:schemeClr val="bg1"/>
                </a:solidFill>
              </a:rPr>
              <a:t>R</a:t>
            </a:r>
            <a:r>
              <a:rPr lang="ru-RU" altLang="ru-RU" sz="2000" dirty="0">
                <a:solidFill>
                  <a:schemeClr val="bg1"/>
                </a:solidFill>
              </a:rPr>
              <a:t>e</a:t>
            </a:r>
            <a:r>
              <a:rPr lang="en-US" altLang="ru-RU" sz="2000" dirty="0">
                <a:solidFill>
                  <a:schemeClr val="bg1"/>
                </a:solidFill>
              </a:rPr>
              <a:t>LU</a:t>
            </a:r>
            <a:r>
              <a:rPr lang="ru-RU" altLang="ru-RU" sz="2000"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5 этап объединение свертки и остаточной связью </a:t>
            </a:r>
            <a:br>
              <a:rPr lang="ru-RU" altLang="ru-RU" sz="2000" dirty="0">
                <a:solidFill>
                  <a:schemeClr val="bg1"/>
                </a:solidFill>
              </a:rPr>
            </a:br>
            <a:r>
              <a:rPr lang="ru-RU" altLang="ru-RU" sz="2000" dirty="0">
                <a:solidFill>
                  <a:schemeClr val="bg1"/>
                </a:solidFill>
              </a:rPr>
              <a:t>(конкатенация) обратная разделению.</a:t>
            </a:r>
          </a:p>
          <a:p>
            <a:pPr lvl="1" eaLnBrk="0" fontAlgn="base" hangingPunct="0">
              <a:lnSpc>
                <a:spcPct val="100000"/>
              </a:lnSpc>
              <a:spcBef>
                <a:spcPct val="0"/>
              </a:spcBef>
              <a:spcAft>
                <a:spcPct val="0"/>
              </a:spcAft>
            </a:pPr>
            <a:r>
              <a:rPr lang="ru-RU" altLang="ru-RU" sz="1800" dirty="0">
                <a:solidFill>
                  <a:schemeClr val="bg1"/>
                </a:solidFill>
              </a:rPr>
              <a:t>Отмечается, что сложение  вычислительно сложнее </a:t>
            </a:r>
            <a:br>
              <a:rPr lang="ru-RU" altLang="ru-RU" sz="1800" dirty="0">
                <a:solidFill>
                  <a:schemeClr val="bg1"/>
                </a:solidFill>
              </a:rPr>
            </a:br>
            <a:r>
              <a:rPr lang="ru-RU" altLang="ru-RU" sz="1800" dirty="0">
                <a:solidFill>
                  <a:schemeClr val="bg1"/>
                </a:solidFill>
              </a:rPr>
              <a:t>и требует дополнительной памяти.</a:t>
            </a:r>
          </a:p>
          <a:p>
            <a:pPr eaLnBrk="0" fontAlgn="base" hangingPunct="0">
              <a:lnSpc>
                <a:spcPct val="100000"/>
              </a:lnSpc>
              <a:spcBef>
                <a:spcPct val="0"/>
              </a:spcBef>
              <a:spcAft>
                <a:spcPct val="0"/>
              </a:spcAft>
            </a:pPr>
            <a:r>
              <a:rPr lang="ru-RU" altLang="ru-RU" sz="2000" dirty="0">
                <a:solidFill>
                  <a:schemeClr val="bg1"/>
                </a:solidFill>
              </a:rPr>
              <a:t>6 этап перемешивание каналов.</a:t>
            </a:r>
          </a:p>
          <a:p>
            <a:pPr lvl="1" eaLnBrk="0" fontAlgn="base" hangingPunct="0">
              <a:lnSpc>
                <a:spcPct val="100000"/>
              </a:lnSpc>
              <a:spcBef>
                <a:spcPct val="0"/>
              </a:spcBef>
              <a:spcAft>
                <a:spcPct val="0"/>
              </a:spcAft>
            </a:pPr>
            <a:r>
              <a:rPr lang="ru-RU" altLang="ru-RU" sz="1800" dirty="0">
                <a:solidFill>
                  <a:schemeClr val="bg1"/>
                </a:solidFill>
              </a:rPr>
              <a:t>5 и 6 этапы могут быть объединены в один.</a:t>
            </a:r>
          </a:p>
          <a:p>
            <a:pPr eaLnBrk="0" fontAlgn="base" hangingPunct="0">
              <a:lnSpc>
                <a:spcPct val="100000"/>
              </a:lnSpc>
              <a:spcBef>
                <a:spcPct val="0"/>
              </a:spcBef>
              <a:spcAft>
                <a:spcPct val="0"/>
              </a:spcAft>
            </a:pPr>
            <a:r>
              <a:rPr lang="ru-RU" altLang="ru-RU" sz="2000" dirty="0">
                <a:solidFill>
                  <a:schemeClr val="bg1"/>
                </a:solidFill>
              </a:rPr>
              <a:t>Все свертки имеет одно и тоже число входов и выходов.</a:t>
            </a:r>
          </a:p>
          <a:p>
            <a:pPr lvl="1" eaLnBrk="0" fontAlgn="base" hangingPunct="0">
              <a:lnSpc>
                <a:spcPct val="100000"/>
              </a:lnSpc>
              <a:spcBef>
                <a:spcPct val="0"/>
              </a:spcBef>
              <a:spcAft>
                <a:spcPct val="0"/>
              </a:spcAft>
            </a:pPr>
            <a:r>
              <a:rPr lang="ru-RU" altLang="ru-RU" sz="2000" dirty="0">
                <a:solidFill>
                  <a:schemeClr val="bg1"/>
                </a:solidFill>
              </a:rPr>
              <a:t>Авторы обнаружили, что в этом случае доступ к памяти оптимальный.</a:t>
            </a:r>
          </a:p>
          <a:p>
            <a:pPr eaLnBrk="0" fontAlgn="base" hangingPunct="0">
              <a:lnSpc>
                <a:spcPct val="100000"/>
              </a:lnSpc>
              <a:spcBef>
                <a:spcPct val="0"/>
              </a:spcBef>
              <a:spcAft>
                <a:spcPct val="0"/>
              </a:spcAft>
            </a:pPr>
            <a:r>
              <a:rPr lang="ru-RU" altLang="ru-RU" sz="2000" dirty="0" err="1">
                <a:solidFill>
                  <a:schemeClr val="bg1"/>
                </a:solidFill>
              </a:rPr>
              <a:t>ShuffleNet</a:t>
            </a:r>
            <a:r>
              <a:rPr lang="ru-RU" altLang="ru-RU" sz="2000" dirty="0">
                <a:solidFill>
                  <a:schemeClr val="bg1"/>
                </a:solidFill>
              </a:rPr>
              <a:t> V2 имеет модифицированную архитектуру первого блока. </a:t>
            </a:r>
          </a:p>
          <a:p>
            <a:pPr lvl="1" eaLnBrk="0" fontAlgn="base" hangingPunct="0">
              <a:lnSpc>
                <a:spcPct val="100000"/>
              </a:lnSpc>
              <a:spcBef>
                <a:spcPct val="0"/>
              </a:spcBef>
              <a:spcAft>
                <a:spcPct val="0"/>
              </a:spcAft>
            </a:pPr>
            <a:r>
              <a:rPr lang="ru-RU" altLang="ru-RU" sz="1800" dirty="0">
                <a:solidFill>
                  <a:schemeClr val="bg1"/>
                </a:solidFill>
              </a:rPr>
              <a:t>Блок имеет две ветви без </a:t>
            </a:r>
            <a:r>
              <a:rPr lang="en-US" altLang="ru-RU" sz="1800" dirty="0">
                <a:solidFill>
                  <a:schemeClr val="bg1"/>
                </a:solidFill>
              </a:rPr>
              <a:t>S</a:t>
            </a:r>
            <a:r>
              <a:rPr lang="ru-RU" altLang="ru-RU" sz="1800" dirty="0" err="1">
                <a:solidFill>
                  <a:schemeClr val="bg1"/>
                </a:solidFill>
              </a:rPr>
              <a:t>plit</a:t>
            </a:r>
            <a:r>
              <a:rPr lang="ru-RU" altLang="ru-RU" sz="1800" dirty="0">
                <a:solidFill>
                  <a:schemeClr val="bg1"/>
                </a:solidFill>
              </a:rPr>
              <a:t>, </a:t>
            </a:r>
          </a:p>
          <a:p>
            <a:pPr lvl="1" eaLnBrk="0" fontAlgn="base" hangingPunct="0">
              <a:lnSpc>
                <a:spcPct val="100000"/>
              </a:lnSpc>
              <a:spcBef>
                <a:spcPct val="0"/>
              </a:spcBef>
              <a:spcAft>
                <a:spcPct val="0"/>
              </a:spcAft>
            </a:pPr>
            <a:r>
              <a:rPr lang="ru-RU" altLang="ru-RU" sz="1800" dirty="0">
                <a:solidFill>
                  <a:schemeClr val="bg1"/>
                </a:solidFill>
              </a:rPr>
              <a:t>обе ветви имеют свертку </a:t>
            </a:r>
            <a:r>
              <a:rPr lang="en-US" altLang="ru-RU" sz="1800" dirty="0">
                <a:solidFill>
                  <a:schemeClr val="bg1"/>
                </a:solidFill>
              </a:rPr>
              <a:t>D</a:t>
            </a:r>
            <a:r>
              <a:rPr lang="ru-RU" altLang="ru-RU" sz="1800" dirty="0" err="1">
                <a:solidFill>
                  <a:schemeClr val="bg1"/>
                </a:solidFill>
              </a:rPr>
              <a:t>epth</a:t>
            </a:r>
            <a:r>
              <a:rPr lang="en-US" altLang="ru-RU" sz="1800" dirty="0">
                <a:solidFill>
                  <a:schemeClr val="bg1"/>
                </a:solidFill>
              </a:rPr>
              <a:t>W</a:t>
            </a:r>
            <a:r>
              <a:rPr lang="ru-RU" altLang="ru-RU" sz="1800" dirty="0" err="1">
                <a:solidFill>
                  <a:schemeClr val="bg1"/>
                </a:solidFill>
              </a:rPr>
              <a:t>ise</a:t>
            </a:r>
            <a:r>
              <a:rPr lang="ru-RU" altLang="ru-RU" sz="1800" dirty="0">
                <a:solidFill>
                  <a:schemeClr val="bg1"/>
                </a:solidFill>
              </a:rPr>
              <a:t> с шагом 2, но в одной свертка 1×1 только после , в другой и перед и после. </a:t>
            </a:r>
          </a:p>
          <a:p>
            <a:pPr lvl="1" eaLnBrk="0" fontAlgn="base" hangingPunct="0">
              <a:lnSpc>
                <a:spcPct val="100000"/>
              </a:lnSpc>
              <a:spcBef>
                <a:spcPct val="0"/>
              </a:spcBef>
              <a:spcAft>
                <a:spcPct val="0"/>
              </a:spcAft>
            </a:pPr>
            <a:r>
              <a:rPr lang="ru-RU" altLang="ru-RU" sz="1800" dirty="0">
                <a:solidFill>
                  <a:schemeClr val="bg1"/>
                </a:solidFill>
              </a:rPr>
              <a:t>Также есть </a:t>
            </a:r>
            <a:r>
              <a:rPr lang="ru-RU" altLang="ru-RU" sz="1800" dirty="0" err="1">
                <a:solidFill>
                  <a:schemeClr val="bg1"/>
                </a:solidFill>
              </a:rPr>
              <a:t>ShuffleNet</a:t>
            </a:r>
            <a:r>
              <a:rPr lang="ru-RU" altLang="ru-RU" sz="1800" dirty="0">
                <a:solidFill>
                  <a:schemeClr val="bg1"/>
                </a:solidFill>
              </a:rPr>
              <a:t> V2+ с архитектурными достижениями </a:t>
            </a:r>
            <a:r>
              <a:rPr lang="en-US" altLang="ru-RU" sz="1800" dirty="0" err="1">
                <a:solidFill>
                  <a:schemeClr val="bg1"/>
                </a:solidFill>
              </a:rPr>
              <a:t>MobileNet</a:t>
            </a:r>
            <a:r>
              <a:rPr lang="en-US" altLang="ru-RU" sz="1800" dirty="0">
                <a:solidFill>
                  <a:schemeClr val="bg1"/>
                </a:solidFill>
              </a:rPr>
              <a:t> v3.</a:t>
            </a:r>
            <a:endParaRPr lang="ru-RU" altLang="ru-RU" sz="1800" dirty="0">
              <a:solidFill>
                <a:schemeClr val="bg1"/>
              </a:solidFill>
            </a:endParaRPr>
          </a:p>
        </p:txBody>
      </p:sp>
      <p:sp>
        <p:nvSpPr>
          <p:cNvPr id="9" name="AutoShape 2" descr="imag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098" name="Picture 2" descr="https://miro.medium.com/max/2000/1*lCz9WTy5Qe7fWi_1GZxarg.png"/>
          <p:cNvPicPr>
            <a:picLocks noChangeAspect="1" noChangeArrowheads="1"/>
          </p:cNvPicPr>
          <p:nvPr/>
        </p:nvPicPr>
        <p:blipFill rotWithShape="1">
          <a:blip r:embed="rId2">
            <a:extLst>
              <a:ext uri="{28A0092B-C50C-407E-A947-70E740481C1C}">
                <a14:useLocalDpi xmlns:a14="http://schemas.microsoft.com/office/drawing/2010/main" val="0"/>
              </a:ext>
            </a:extLst>
          </a:blip>
          <a:srcRect l="49438" b="7805"/>
          <a:stretch/>
        </p:blipFill>
        <p:spPr bwMode="auto">
          <a:xfrm>
            <a:off x="8115300" y="1045471"/>
            <a:ext cx="3445470" cy="36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997604" y="769632"/>
            <a:ext cx="1147174" cy="369332"/>
          </a:xfrm>
          <a:prstGeom prst="rect">
            <a:avLst/>
          </a:prstGeom>
          <a:noFill/>
        </p:spPr>
        <p:txBody>
          <a:bodyPr wrap="none" rtlCol="0">
            <a:spAutoFit/>
          </a:bodyPr>
          <a:lstStyle/>
          <a:p>
            <a:r>
              <a:rPr lang="en-US" dirty="0"/>
              <a:t>Input flow</a:t>
            </a:r>
            <a:endParaRPr lang="ru-RU" dirty="0"/>
          </a:p>
        </p:txBody>
      </p:sp>
      <p:sp>
        <p:nvSpPr>
          <p:cNvPr id="13" name="TextBox 12"/>
          <p:cNvSpPr txBox="1"/>
          <p:nvPr/>
        </p:nvSpPr>
        <p:spPr>
          <a:xfrm>
            <a:off x="8260501" y="769632"/>
            <a:ext cx="1694053" cy="369332"/>
          </a:xfrm>
          <a:prstGeom prst="rect">
            <a:avLst/>
          </a:prstGeom>
          <a:noFill/>
        </p:spPr>
        <p:txBody>
          <a:bodyPr wrap="none" rtlCol="0">
            <a:spAutoFit/>
          </a:bodyPr>
          <a:lstStyle/>
          <a:p>
            <a:r>
              <a:rPr lang="en-US" dirty="0"/>
              <a:t>ShuffleV2 block</a:t>
            </a:r>
            <a:endParaRPr lang="ru-RU" dirty="0"/>
          </a:p>
        </p:txBody>
      </p:sp>
    </p:spTree>
    <p:extLst>
      <p:ext uri="{BB962C8B-B14F-4D97-AF65-F5344CB8AC3E}">
        <p14:creationId xmlns:p14="http://schemas.microsoft.com/office/powerpoint/2010/main" val="18599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t="13777" r="72987" b="30794"/>
          <a:stretch/>
        </p:blipFill>
        <p:spPr>
          <a:xfrm>
            <a:off x="9748445" y="4160520"/>
            <a:ext cx="2368486" cy="2557967"/>
          </a:xfrm>
          <a:prstGeom prst="rect">
            <a:avLst/>
          </a:prstGeom>
        </p:spPr>
      </p:pic>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28770" y="139513"/>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SqueezeNet</a:t>
            </a:r>
            <a:r>
              <a:rPr lang="ru-RU" sz="4800" b="1" dirty="0">
                <a:solidFill>
                  <a:schemeClr val="bg1"/>
                </a:solidFill>
              </a:rPr>
              <a:t> 2016</a:t>
            </a:r>
            <a:endParaRPr lang="en-US" sz="4800" dirty="0">
              <a:solidFill>
                <a:schemeClr val="bg1"/>
              </a:solidFill>
            </a:endParaRP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10204850" cy="5657316"/>
              </a:xfrm>
            </p:spPr>
            <p:txBody>
              <a:bodyPr>
                <a:noAutofit/>
              </a:bodyPr>
              <a:lstStyle/>
              <a:p>
                <a:pPr eaLnBrk="0" fontAlgn="base" hangingPunct="0">
                  <a:lnSpc>
                    <a:spcPct val="100000"/>
                  </a:lnSpc>
                  <a:spcBef>
                    <a:spcPct val="0"/>
                  </a:spcBef>
                  <a:spcAft>
                    <a:spcPct val="0"/>
                  </a:spcAft>
                </a:pPr>
                <a:r>
                  <a:rPr lang="ru-RU" altLang="ru-RU" sz="2000" dirty="0">
                    <a:solidFill>
                      <a:schemeClr val="bg1"/>
                    </a:solidFill>
                  </a:rPr>
                  <a:t>SqueezeNet </a:t>
                </a:r>
                <a:r>
                  <a:rPr lang="en-US" altLang="ru-RU" sz="2000" dirty="0">
                    <a:solidFill>
                      <a:schemeClr val="bg1"/>
                    </a:solidFill>
                  </a:rPr>
                  <a:t> - </a:t>
                </a:r>
                <a:r>
                  <a:rPr lang="ru-RU" altLang="ru-RU" sz="2000" dirty="0">
                    <a:solidFill>
                      <a:schemeClr val="bg1"/>
                    </a:solidFill>
                  </a:rPr>
                  <a:t>первая попытка создания архитектуры для низко-производительных мобильных устройств.</a:t>
                </a:r>
              </a:p>
              <a:p>
                <a:pPr eaLnBrk="0" fontAlgn="base" hangingPunct="0">
                  <a:lnSpc>
                    <a:spcPct val="100000"/>
                  </a:lnSpc>
                  <a:spcBef>
                    <a:spcPct val="0"/>
                  </a:spcBef>
                  <a:spcAft>
                    <a:spcPct val="0"/>
                  </a:spcAft>
                </a:pPr>
                <a:r>
                  <a:rPr lang="ru-RU" altLang="ru-RU" sz="2000" dirty="0">
                    <a:solidFill>
                      <a:schemeClr val="bg1"/>
                    </a:solidFill>
                  </a:rPr>
                  <a:t>Цель архитектуры – выбор структуры максимально производительного блок – т.н. </a:t>
                </a:r>
                <a:r>
                  <a:rPr lang="ru-RU" altLang="ru-RU" sz="2000" dirty="0" err="1">
                    <a:solidFill>
                      <a:schemeClr val="bg1"/>
                    </a:solidFill>
                  </a:rPr>
                  <a:t>fireblock</a:t>
                </a:r>
                <a:r>
                  <a:rPr lang="ru-RU" altLang="ru-RU" sz="2000" dirty="0">
                    <a:solidFill>
                      <a:schemeClr val="bg1"/>
                    </a:solidFill>
                  </a:rPr>
                  <a:t>. Блок имеет:</a:t>
                </a:r>
              </a:p>
              <a:p>
                <a:pPr eaLnBrk="0" fontAlgn="base" hangingPunct="0">
                  <a:lnSpc>
                    <a:spcPct val="100000"/>
                  </a:lnSpc>
                  <a:spcBef>
                    <a:spcPct val="0"/>
                  </a:spcBef>
                  <a:spcAft>
                    <a:spcPct val="0"/>
                  </a:spcAft>
                </a:pPr>
                <a:r>
                  <a:rPr lang="ru-RU" altLang="ru-RU" sz="2000" dirty="0">
                    <a:solidFill>
                      <a:schemeClr val="bg1"/>
                    </a:solidFill>
                  </a:rPr>
                  <a:t>операцию сжатия (свертка </a:t>
                </a:r>
                <a14:m>
                  <m:oMath xmlns:m="http://schemas.openxmlformats.org/officeDocument/2006/math">
                    <m:r>
                      <a:rPr lang="en-US" altLang="ru-RU" sz="2000" b="0" i="1" smtClean="0">
                        <a:solidFill>
                          <a:schemeClr val="bg1"/>
                        </a:solidFill>
                        <a:latin typeface="Cambria Math" panose="02040503050406030204" pitchFamily="18" charset="0"/>
                      </a:rPr>
                      <m:t>1×1</m:t>
                    </m:r>
                    <m:r>
                      <a:rPr lang="ru-RU" altLang="ru-RU" sz="2000" b="0" i="1" smtClean="0">
                        <a:solidFill>
                          <a:schemeClr val="bg1"/>
                        </a:solidFill>
                        <a:latin typeface="Cambria Math" panose="02040503050406030204" pitchFamily="18" charset="0"/>
                      </a:rPr>
                      <m:t>,</m:t>
                    </m:r>
                    <m:r>
                      <m:rPr>
                        <m:nor/>
                      </m:rPr>
                      <a:rPr lang="ru-RU" sz="2000" dirty="0">
                        <a:solidFill>
                          <a:schemeClr val="bg1"/>
                        </a:solidFill>
                      </a:rPr>
                      <m:t>sqeeze</m:t>
                    </m:r>
                    <m:r>
                      <m:rPr>
                        <m:nor/>
                      </m:rPr>
                      <a:rPr lang="ru-RU" sz="2000" dirty="0">
                        <a:solidFill>
                          <a:schemeClr val="bg1"/>
                        </a:solidFill>
                      </a:rPr>
                      <m:t> </m:t>
                    </m:r>
                    <m:r>
                      <m:rPr>
                        <m:nor/>
                      </m:rPr>
                      <a:rPr lang="ru-RU" sz="2000" dirty="0">
                        <a:solidFill>
                          <a:schemeClr val="bg1"/>
                        </a:solidFill>
                      </a:rPr>
                      <m:t>layer</m:t>
                    </m:r>
                    <m:r>
                      <a:rPr lang="en-US" altLang="ru-RU" sz="2000" b="0" i="1" smtClean="0">
                        <a:solidFill>
                          <a:schemeClr val="bg1"/>
                        </a:solidFill>
                        <a:latin typeface="Cambria Math" panose="02040503050406030204" pitchFamily="18" charset="0"/>
                      </a:rPr>
                      <m:t>) </m:t>
                    </m:r>
                  </m:oMath>
                </a14:m>
                <a:endParaRPr lang="ru-RU" altLang="ru-RU" sz="2000" b="0" i="0" dirty="0">
                  <a:solidFill>
                    <a:schemeClr val="bg1"/>
                  </a:solidFill>
                </a:endParaRPr>
              </a:p>
              <a:p>
                <a:pPr lvl="1" eaLnBrk="0" fontAlgn="base" hangingPunct="0">
                  <a:lnSpc>
                    <a:spcPct val="100000"/>
                  </a:lnSpc>
                  <a:spcBef>
                    <a:spcPct val="0"/>
                  </a:spcBef>
                  <a:spcAft>
                    <a:spcPct val="0"/>
                  </a:spcAft>
                </a:pPr>
                <a:r>
                  <a:rPr lang="ru-RU" sz="2000" dirty="0">
                    <a:solidFill>
                      <a:schemeClr val="bg1"/>
                    </a:solidFill>
                  </a:rPr>
                  <a:t>Предполагается, что не все карты признаков необходимы для конечного результата. </a:t>
                </a:r>
              </a:p>
              <a:p>
                <a:pPr lvl="1" eaLnBrk="0" fontAlgn="base" hangingPunct="0">
                  <a:lnSpc>
                    <a:spcPct val="100000"/>
                  </a:lnSpc>
                  <a:spcBef>
                    <a:spcPct val="0"/>
                  </a:spcBef>
                  <a:spcAft>
                    <a:spcPct val="0"/>
                  </a:spcAft>
                </a:pPr>
                <a:r>
                  <a:rPr lang="ru-RU" sz="2000" dirty="0">
                    <a:solidFill>
                      <a:schemeClr val="bg1"/>
                    </a:solidFill>
                  </a:rPr>
                  <a:t>В ходе обучения нейронная сеть должна научиться оставлять только не обходимые карты.</a:t>
                </a:r>
                <a:endParaRPr lang="ru-RU" altLang="ru-RU" sz="2000" b="0" i="0" dirty="0">
                  <a:solidFill>
                    <a:schemeClr val="bg1"/>
                  </a:solidFill>
                </a:endParaRPr>
              </a:p>
              <a:p>
                <a:pPr eaLnBrk="0" fontAlgn="base" hangingPunct="0">
                  <a:lnSpc>
                    <a:spcPct val="100000"/>
                  </a:lnSpc>
                  <a:spcBef>
                    <a:spcPct val="0"/>
                  </a:spcBef>
                  <a:spcAft>
                    <a:spcPct val="0"/>
                  </a:spcAft>
                </a:pPr>
                <a:r>
                  <a:rPr lang="ru-RU" altLang="ru-RU" sz="2000" b="0" i="0" dirty="0">
                    <a:solidFill>
                      <a:schemeClr val="bg1"/>
                    </a:solidFill>
                  </a:rPr>
                  <a:t>две операции расширения – свертки </a:t>
                </a:r>
                <a14:m>
                  <m:oMath xmlns:m="http://schemas.openxmlformats.org/officeDocument/2006/math">
                    <m:r>
                      <a:rPr lang="en-US" altLang="ru-RU" sz="2000" b="0" i="1" smtClean="0">
                        <a:solidFill>
                          <a:schemeClr val="bg1"/>
                        </a:solidFill>
                        <a:latin typeface="Cambria Math" panose="02040503050406030204" pitchFamily="18" charset="0"/>
                      </a:rPr>
                      <m:t>3×3 </m:t>
                    </m:r>
                    <m:r>
                      <a:rPr lang="ru-RU" altLang="ru-RU" sz="2000" b="0" i="0" smtClean="0">
                        <a:solidFill>
                          <a:schemeClr val="bg1"/>
                        </a:solidFill>
                        <a:latin typeface="Cambria Math" panose="02040503050406030204" pitchFamily="18" charset="0"/>
                      </a:rPr>
                      <m:t>и </m:t>
                    </m:r>
                    <m:r>
                      <a:rPr lang="en-US" altLang="ru-RU" sz="2000" b="0" i="0" smtClean="0">
                        <a:solidFill>
                          <a:schemeClr val="bg1"/>
                        </a:solidFill>
                        <a:latin typeface="Cambria Math" panose="02040503050406030204" pitchFamily="18" charset="0"/>
                      </a:rPr>
                      <m:t>1</m:t>
                    </m:r>
                    <m:r>
                      <a:rPr lang="en-US" altLang="ru-RU" sz="2000" b="0" i="1" smtClean="0">
                        <a:solidFill>
                          <a:schemeClr val="bg1"/>
                        </a:solidFill>
                        <a:latin typeface="Cambria Math" panose="02040503050406030204" pitchFamily="18" charset="0"/>
                      </a:rPr>
                      <m:t>×1</m:t>
                    </m:r>
                  </m:oMath>
                </a14:m>
                <a:r>
                  <a:rPr lang="en-US" altLang="ru-RU" sz="2000" dirty="0">
                    <a:solidFill>
                      <a:schemeClr val="bg1"/>
                    </a:solidFill>
                  </a:rPr>
                  <a:t> </a:t>
                </a:r>
                <a:r>
                  <a:rPr lang="ru-RU" altLang="ru-RU" sz="2000" dirty="0">
                    <a:solidFill>
                      <a:schemeClr val="bg1"/>
                    </a:solidFill>
                  </a:rPr>
                  <a:t>в двух параллельных ветках. </a:t>
                </a:r>
              </a:p>
              <a:p>
                <a:pPr lvl="1" eaLnBrk="0" fontAlgn="base" hangingPunct="0">
                  <a:lnSpc>
                    <a:spcPct val="100000"/>
                  </a:lnSpc>
                  <a:spcBef>
                    <a:spcPct val="0"/>
                  </a:spcBef>
                  <a:spcAft>
                    <a:spcPct val="0"/>
                  </a:spcAft>
                </a:pPr>
                <a:r>
                  <a:rPr lang="ru-RU" sz="2000" dirty="0">
                    <a:solidFill>
                      <a:schemeClr val="bg1"/>
                    </a:solidFill>
                  </a:rPr>
                  <a:t>замена части традиционных сверток на свертки </a:t>
                </a:r>
                <a14:m>
                  <m:oMath xmlns:m="http://schemas.openxmlformats.org/officeDocument/2006/math">
                    <m:r>
                      <a:rPr lang="en-US" altLang="ru-RU" sz="2000">
                        <a:solidFill>
                          <a:schemeClr val="bg1"/>
                        </a:solidFill>
                        <a:latin typeface="Cambria Math" panose="02040503050406030204" pitchFamily="18" charset="0"/>
                      </a:rPr>
                      <m:t>1</m:t>
                    </m:r>
                    <m:r>
                      <a:rPr lang="en-US" altLang="ru-RU" sz="2000" i="1">
                        <a:solidFill>
                          <a:schemeClr val="bg1"/>
                        </a:solidFill>
                        <a:latin typeface="Cambria Math" panose="02040503050406030204" pitchFamily="18" charset="0"/>
                      </a:rPr>
                      <m:t>×1</m:t>
                    </m:r>
                  </m:oMath>
                </a14:m>
                <a:r>
                  <a:rPr lang="ru-RU" sz="2000" dirty="0">
                    <a:solidFill>
                      <a:schemeClr val="bg1"/>
                    </a:solidFill>
                  </a:rPr>
                  <a:t> (точечные свертки) снижает число параметров, в 9 раз</a:t>
                </a:r>
              </a:p>
              <a:p>
                <a:pPr eaLnBrk="0" fontAlgn="base" hangingPunct="0">
                  <a:lnSpc>
                    <a:spcPct val="100000"/>
                  </a:lnSpc>
                  <a:spcBef>
                    <a:spcPct val="0"/>
                  </a:spcBef>
                  <a:spcAft>
                    <a:spcPct val="0"/>
                  </a:spcAft>
                </a:pPr>
                <a:r>
                  <a:rPr lang="ru-RU" sz="2000" dirty="0">
                    <a:solidFill>
                      <a:schemeClr val="bg1"/>
                    </a:solidFill>
                  </a:rPr>
                  <a:t>Реализация </a:t>
                </a:r>
                <a:r>
                  <a:rPr lang="ru-RU" sz="2000" dirty="0" err="1">
                    <a:solidFill>
                      <a:schemeClr val="bg1"/>
                    </a:solidFill>
                  </a:rPr>
                  <a:t>субдискретизации</a:t>
                </a:r>
                <a:r>
                  <a:rPr lang="ru-RU" sz="2000" dirty="0">
                    <a:solidFill>
                      <a:schemeClr val="bg1"/>
                    </a:solidFill>
                  </a:rPr>
                  <a:t> (</a:t>
                </a:r>
                <a:r>
                  <a:rPr lang="ru-RU" sz="2000" dirty="0" err="1">
                    <a:solidFill>
                      <a:schemeClr val="bg1"/>
                    </a:solidFill>
                  </a:rPr>
                  <a:t>пулинга</a:t>
                </a:r>
                <a:r>
                  <a:rPr lang="ru-RU" sz="2000" dirty="0">
                    <a:solidFill>
                      <a:schemeClr val="bg1"/>
                    </a:solidFill>
                  </a:rPr>
                  <a:t>) только в оконечных слоях нейронной сети. </a:t>
                </a:r>
              </a:p>
              <a:p>
                <a:pPr marL="685800" lvl="2" eaLnBrk="0" fontAlgn="base" hangingPunct="0">
                  <a:lnSpc>
                    <a:spcPct val="100000"/>
                  </a:lnSpc>
                  <a:spcBef>
                    <a:spcPct val="0"/>
                  </a:spcBef>
                  <a:spcAft>
                    <a:spcPct val="0"/>
                  </a:spcAft>
                </a:pPr>
                <a:r>
                  <a:rPr lang="ru-RU" dirty="0">
                    <a:solidFill>
                      <a:schemeClr val="bg1"/>
                    </a:solidFill>
                  </a:rPr>
                  <a:t>По мнению авторов это должно способствовать увеличению обобщающей способности при классификации - задержанная </a:t>
                </a:r>
                <a:r>
                  <a:rPr lang="ru-RU" dirty="0" err="1">
                    <a:solidFill>
                      <a:schemeClr val="bg1"/>
                    </a:solidFill>
                  </a:rPr>
                  <a:t>субдискретизация</a:t>
                </a:r>
                <a:r>
                  <a:rPr lang="ru-RU" dirty="0">
                    <a:solidFill>
                      <a:schemeClr val="bg1"/>
                    </a:solidFill>
                  </a:rPr>
                  <a:t> (</a:t>
                </a:r>
                <a:r>
                  <a:rPr lang="ru-RU" dirty="0" err="1">
                    <a:solidFill>
                      <a:schemeClr val="bg1"/>
                    </a:solidFill>
                  </a:rPr>
                  <a:t>delayed</a:t>
                </a:r>
                <a:r>
                  <a:rPr lang="ru-RU" dirty="0">
                    <a:solidFill>
                      <a:schemeClr val="bg1"/>
                    </a:solidFill>
                  </a:rPr>
                  <a:t> </a:t>
                </a:r>
                <a:r>
                  <a:rPr lang="ru-RU" dirty="0" err="1">
                    <a:solidFill>
                      <a:schemeClr val="bg1"/>
                    </a:solidFill>
                  </a:rPr>
                  <a:t>downsampling</a:t>
                </a:r>
                <a:r>
                  <a:rPr lang="ru-RU"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Производительность на уровне </a:t>
                </a:r>
                <a:r>
                  <a:rPr lang="ru-RU" sz="2000" b="1" dirty="0" err="1">
                    <a:solidFill>
                      <a:schemeClr val="bg1"/>
                    </a:solidFill>
                  </a:rPr>
                  <a:t>AlexNet</a:t>
                </a:r>
                <a:r>
                  <a:rPr lang="ru-RU" sz="2000" b="1" dirty="0">
                    <a:solidFill>
                      <a:schemeClr val="bg1"/>
                    </a:solidFill>
                  </a:rPr>
                  <a:t> при числе параметров в 50 раз ниже </a:t>
                </a:r>
                <a:br>
                  <a:rPr lang="ru-RU" sz="2000" b="1" dirty="0">
                    <a:solidFill>
                      <a:schemeClr val="bg1"/>
                    </a:solidFill>
                  </a:rPr>
                </a:br>
                <a:r>
                  <a:rPr lang="ru-RU" sz="2000" b="1" dirty="0">
                    <a:solidFill>
                      <a:schemeClr val="bg1"/>
                    </a:solidFill>
                  </a:rPr>
                  <a:t>(5 </a:t>
                </a:r>
                <a:r>
                  <a:rPr lang="ru-RU" sz="2000" b="1" dirty="0" err="1">
                    <a:solidFill>
                      <a:schemeClr val="bg1"/>
                    </a:solidFill>
                  </a:rPr>
                  <a:t>МБайт</a:t>
                </a:r>
                <a:r>
                  <a:rPr lang="ru-RU" sz="2000" b="1" dirty="0">
                    <a:solidFill>
                      <a:schemeClr val="bg1"/>
                    </a:solidFill>
                  </a:rPr>
                  <a:t> против 240 у </a:t>
                </a:r>
                <a:r>
                  <a:rPr lang="ru-RU" sz="2000" b="1" dirty="0" err="1">
                    <a:solidFill>
                      <a:schemeClr val="bg1"/>
                    </a:solidFill>
                  </a:rPr>
                  <a:t>AlexNet</a:t>
                </a:r>
                <a:r>
                  <a:rPr lang="ru-RU" sz="2000" b="1" dirty="0">
                    <a:solidFill>
                      <a:schemeClr val="bg1"/>
                    </a:solidFill>
                  </a:rPr>
                  <a:t>).</a:t>
                </a:r>
              </a:p>
              <a:p>
                <a:pPr eaLnBrk="0" fontAlgn="base" hangingPunct="0">
                  <a:lnSpc>
                    <a:spcPct val="100000"/>
                  </a:lnSpc>
                  <a:spcBef>
                    <a:spcPct val="0"/>
                  </a:spcBef>
                  <a:spcAft>
                    <a:spcPct val="0"/>
                  </a:spcAft>
                </a:pPr>
                <a:r>
                  <a:rPr lang="ru-RU" sz="2000" b="1" dirty="0">
                    <a:solidFill>
                      <a:schemeClr val="bg1"/>
                    </a:solidFill>
                  </a:rPr>
                  <a:t>В сети нет </a:t>
                </a:r>
                <a:r>
                  <a:rPr lang="ru-RU" sz="2000" b="1" dirty="0" err="1">
                    <a:solidFill>
                      <a:schemeClr val="bg1"/>
                    </a:solidFill>
                  </a:rPr>
                  <a:t>полносвязных</a:t>
                </a:r>
                <a:r>
                  <a:rPr lang="ru-RU" sz="2000" b="1" dirty="0">
                    <a:solidFill>
                      <a:schemeClr val="bg1"/>
                    </a:solidFill>
                  </a:rPr>
                  <a:t> слоев.</a:t>
                </a:r>
                <a:endParaRPr lang="en-US" sz="2000" b="1" dirty="0">
                  <a:solidFill>
                    <a:schemeClr val="bg1"/>
                  </a:solidFill>
                </a:endParaRPr>
              </a:p>
            </p:txBody>
          </p:sp>
        </mc:Choice>
        <mc:Fallback xmlns="">
          <p:sp>
            <p:nvSpPr>
              <p:cNvPr id="3" name="Объект 2">
                <a:extLst>
                  <a:ext uri="{FF2B5EF4-FFF2-40B4-BE49-F238E27FC236}">
                    <a16:creationId xmlns:a16="http://schemas.microsoft.com/office/drawing/2014/main" id="{E3A939E4-538A-4365-973E-CE63E6876A58}"/>
                  </a:ext>
                </a:extLst>
              </p:cNvPr>
              <p:cNvSpPr>
                <a:spLocks noGrp="1" noRot="1" noChangeAspect="1" noMove="1" noResize="1" noEditPoints="1" noAdjustHandles="1" noChangeArrowheads="1" noChangeShapeType="1" noTextEdit="1"/>
              </p:cNvSpPr>
              <p:nvPr>
                <p:ph idx="1"/>
              </p:nvPr>
            </p:nvSpPr>
            <p:spPr>
              <a:xfrm>
                <a:off x="340659" y="863125"/>
                <a:ext cx="10204850" cy="5657316"/>
              </a:xfrm>
              <a:blipFill>
                <a:blip r:embed="rId3"/>
                <a:stretch>
                  <a:fillRect l="-497" t="-673" b="-448"/>
                </a:stretch>
              </a:blipFill>
            </p:spPr>
            <p:txBody>
              <a:bodyPr/>
              <a:lstStyle/>
              <a:p>
                <a:r>
                  <a:rPr lang="ru-RU">
                    <a:noFill/>
                  </a:rPr>
                  <a:t> </a:t>
                </a:r>
              </a:p>
            </p:txBody>
          </p:sp>
        </mc:Fallback>
      </mc:AlternateContent>
      <p:pic>
        <p:nvPicPr>
          <p:cNvPr id="7" name="Рисунок 6"/>
          <p:cNvPicPr>
            <a:picLocks noChangeAspect="1"/>
          </p:cNvPicPr>
          <p:nvPr/>
        </p:nvPicPr>
        <p:blipFill rotWithShape="1">
          <a:blip r:embed="rId2"/>
          <a:srcRect l="33536" t="1827" r="42683" b="16278"/>
          <a:stretch/>
        </p:blipFill>
        <p:spPr>
          <a:xfrm>
            <a:off x="9991513" y="327410"/>
            <a:ext cx="2057052" cy="3714750"/>
          </a:xfrm>
          <a:prstGeom prst="rect">
            <a:avLst/>
          </a:prstGeom>
        </p:spPr>
      </p:pic>
    </p:spTree>
    <p:extLst>
      <p:ext uri="{BB962C8B-B14F-4D97-AF65-F5344CB8AC3E}">
        <p14:creationId xmlns:p14="http://schemas.microsoft.com/office/powerpoint/2010/main" val="350273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280687" y="969947"/>
            <a:ext cx="11695766" cy="5888053"/>
          </a:xfrm>
        </p:spPr>
        <p:txBody>
          <a:bodyPr>
            <a:noAutofit/>
          </a:bodyPr>
          <a:lstStyle/>
          <a:p>
            <a:pPr eaLnBrk="0" fontAlgn="base" hangingPunct="0">
              <a:lnSpc>
                <a:spcPct val="100000"/>
              </a:lnSpc>
              <a:spcBef>
                <a:spcPct val="0"/>
              </a:spcBef>
              <a:spcAft>
                <a:spcPct val="0"/>
              </a:spcAft>
            </a:pPr>
            <a:r>
              <a:rPr lang="ru-RU" altLang="ru-RU" sz="2400" dirty="0">
                <a:solidFill>
                  <a:schemeClr val="bg1"/>
                </a:solidFill>
              </a:rPr>
              <a:t>Используется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b="1" dirty="0">
                <a:solidFill>
                  <a:schemeClr val="bg1"/>
                </a:solidFill>
              </a:rPr>
              <a:t>»</a:t>
            </a:r>
            <a:r>
              <a:rPr lang="ru-RU" altLang="ru-RU" sz="2400" dirty="0">
                <a:solidFill>
                  <a:schemeClr val="bg1"/>
                </a:solidFill>
              </a:rPr>
              <a:t> для помощи градиенту в прохождении сети. </a:t>
            </a:r>
          </a:p>
          <a:p>
            <a:pPr lvl="3" eaLnBrk="0" fontAlgn="base" hangingPunct="0">
              <a:lnSpc>
                <a:spcPct val="100000"/>
              </a:lnSpc>
              <a:spcBef>
                <a:spcPct val="0"/>
              </a:spcBef>
              <a:spcAft>
                <a:spcPct val="0"/>
              </a:spcAft>
            </a:pPr>
            <a:r>
              <a:rPr lang="ru-RU" altLang="ru-RU" sz="2200" dirty="0">
                <a:solidFill>
                  <a:schemeClr val="bg1"/>
                </a:solidFill>
              </a:rPr>
              <a:t>Остаточная </a:t>
            </a:r>
            <a:r>
              <a:rPr lang="ru-RU" altLang="ru-RU" sz="2200" dirty="0" err="1">
                <a:solidFill>
                  <a:schemeClr val="bg1"/>
                </a:solidFill>
              </a:rPr>
              <a:t>свзять</a:t>
            </a:r>
            <a:r>
              <a:rPr lang="ru-RU" altLang="ru-RU" sz="2200" dirty="0">
                <a:solidFill>
                  <a:schemeClr val="bg1"/>
                </a:solidFill>
              </a:rPr>
              <a:t> используется в блоках где разрешение и число карт признаков на входе и выходе одинаковое.</a:t>
            </a:r>
          </a:p>
          <a:p>
            <a:pPr lvl="2" eaLnBrk="0" fontAlgn="base" hangingPunct="0">
              <a:lnSpc>
                <a:spcPct val="100000"/>
              </a:lnSpc>
              <a:spcBef>
                <a:spcPct val="0"/>
              </a:spcBef>
              <a:spcAft>
                <a:spcPct val="0"/>
              </a:spcAft>
            </a:pPr>
            <a:r>
              <a:rPr lang="ru-RU" altLang="ru-RU" sz="2400" dirty="0">
                <a:solidFill>
                  <a:schemeClr val="bg1"/>
                </a:solidFill>
              </a:rPr>
              <a:t>Авторы назвали эту операцию обратная остаточная связь (</a:t>
            </a:r>
            <a:r>
              <a:rPr lang="ru-RU" altLang="ru-RU" sz="2400" b="1" dirty="0" err="1">
                <a:solidFill>
                  <a:schemeClr val="bg1"/>
                </a:solidFill>
              </a:rPr>
              <a:t>inverted</a:t>
            </a:r>
            <a:r>
              <a:rPr lang="ru-RU" altLang="ru-RU" sz="2400" b="1" dirty="0">
                <a:solidFill>
                  <a:schemeClr val="bg1"/>
                </a:solidFill>
              </a:rPr>
              <a:t> </a:t>
            </a:r>
            <a:r>
              <a:rPr lang="ru-RU" altLang="ru-RU" sz="2400" b="1" dirty="0" err="1">
                <a:solidFill>
                  <a:schemeClr val="bg1"/>
                </a:solidFill>
              </a:rPr>
              <a:t>residual</a:t>
            </a:r>
            <a:r>
              <a:rPr lang="ru-RU" altLang="ru-RU" sz="2400" dirty="0">
                <a:solidFill>
                  <a:schemeClr val="bg1"/>
                </a:solidFill>
              </a:rPr>
              <a:t>) – так как </a:t>
            </a:r>
            <a:r>
              <a:rPr lang="ru-RU" altLang="ru-RU" sz="2400" dirty="0" err="1">
                <a:solidFill>
                  <a:schemeClr val="bg1"/>
                </a:solidFill>
              </a:rPr>
              <a:t>свзяь</a:t>
            </a:r>
            <a:r>
              <a:rPr lang="ru-RU" altLang="ru-RU" sz="2400" dirty="0">
                <a:solidFill>
                  <a:schemeClr val="bg1"/>
                </a:solidFill>
              </a:rPr>
              <a:t> проходит без учета расширения и сжатия карт признаков –</a:t>
            </a:r>
            <a:r>
              <a:rPr lang="en-US" altLang="ru-RU" sz="2400" dirty="0">
                <a:solidFill>
                  <a:schemeClr val="bg1"/>
                </a:solidFill>
              </a:rPr>
              <a:t> </a:t>
            </a:r>
            <a:r>
              <a:rPr lang="ru-RU" altLang="ru-RU" sz="2400" dirty="0">
                <a:solidFill>
                  <a:schemeClr val="bg1"/>
                </a:solidFill>
              </a:rPr>
              <a:t>то есть для небольшого числа карт.</a:t>
            </a:r>
          </a:p>
          <a:p>
            <a:pPr lvl="1" eaLnBrk="0" fontAlgn="base" hangingPunct="0">
              <a:lnSpc>
                <a:spcPct val="100000"/>
              </a:lnSpc>
              <a:spcBef>
                <a:spcPct val="0"/>
              </a:spcBef>
              <a:spcAft>
                <a:spcPct val="0"/>
              </a:spcAft>
            </a:pPr>
            <a:r>
              <a:rPr lang="ru-RU" altLang="ru-RU" dirty="0">
                <a:solidFill>
                  <a:schemeClr val="bg1"/>
                </a:solidFill>
              </a:rPr>
              <a:t>Как правило каждый слой имеет </a:t>
            </a:r>
            <a:r>
              <a:rPr lang="ru-RU" altLang="ru-RU" dirty="0" err="1">
                <a:solidFill>
                  <a:schemeClr val="bg1"/>
                </a:solidFill>
              </a:rPr>
              <a:t>батч</a:t>
            </a:r>
            <a:r>
              <a:rPr lang="ru-RU" altLang="ru-RU" dirty="0">
                <a:solidFill>
                  <a:schemeClr val="bg1"/>
                </a:solidFill>
              </a:rPr>
              <a:t>. Нормализацию и функцию активации ReLU6.</a:t>
            </a:r>
            <a:endParaRPr lang="en-US" altLang="ru-RU" dirty="0">
              <a:solidFill>
                <a:schemeClr val="bg1"/>
              </a:solidFill>
            </a:endParaRPr>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a:blip r:embed="rId2"/>
          <a:stretch>
            <a:fillRect/>
          </a:stretch>
        </p:blipFill>
        <p:spPr>
          <a:xfrm>
            <a:off x="2333794" y="3942914"/>
            <a:ext cx="7089605" cy="2568493"/>
          </a:xfrm>
          <a:prstGeom prst="rect">
            <a:avLst/>
          </a:prstGeom>
          <a:solidFill>
            <a:schemeClr val="bg1">
              <a:lumMod val="95000"/>
            </a:schemeClr>
          </a:solidFill>
        </p:spPr>
      </p:pic>
    </p:spTree>
    <p:extLst>
      <p:ext uri="{BB962C8B-B14F-4D97-AF65-F5344CB8AC3E}">
        <p14:creationId xmlns:p14="http://schemas.microsoft.com/office/powerpoint/2010/main" val="1660461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r>
              <a:rPr lang="ru-RU" sz="4800" b="1" dirty="0">
                <a:solidFill>
                  <a:schemeClr val="bg1"/>
                </a:solidFill>
              </a:rPr>
              <a:t>Мобильные Сети. </a:t>
            </a:r>
            <a:r>
              <a:rPr lang="en-US" sz="4800" b="1" dirty="0" err="1">
                <a:solidFill>
                  <a:schemeClr val="bg1"/>
                </a:solidFill>
              </a:rPr>
              <a:t>SqueezeNeXt</a:t>
            </a:r>
            <a:r>
              <a:rPr lang="ru-RU" sz="4800" b="1" dirty="0">
                <a:solidFill>
                  <a:schemeClr val="bg1"/>
                </a:solidFill>
              </a:rPr>
              <a:t> 201</a:t>
            </a:r>
            <a:r>
              <a:rPr lang="en-US" sz="4800" b="1" dirty="0">
                <a:solidFill>
                  <a:schemeClr val="bg1"/>
                </a:solidFill>
              </a:rPr>
              <a:t>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340659" y="863125"/>
            <a:ext cx="9326656" cy="4948015"/>
          </a:xfrm>
        </p:spPr>
        <p:txBody>
          <a:bodyPr>
            <a:noAutofit/>
          </a:bodyPr>
          <a:lstStyle/>
          <a:p>
            <a:r>
              <a:rPr lang="en-US" sz="2000" b="1" dirty="0" err="1">
                <a:solidFill>
                  <a:schemeClr val="bg1"/>
                </a:solidFill>
              </a:rPr>
              <a:t>SqueezNeXt</a:t>
            </a:r>
            <a:r>
              <a:rPr lang="en-US" sz="2000" dirty="0">
                <a:solidFill>
                  <a:schemeClr val="bg1"/>
                </a:solidFill>
              </a:rPr>
              <a:t> network (2018) – </a:t>
            </a:r>
            <a:r>
              <a:rPr lang="ru-RU" sz="2000" dirty="0">
                <a:solidFill>
                  <a:schemeClr val="bg1"/>
                </a:solidFill>
              </a:rPr>
              <a:t>развитие идей </a:t>
            </a:r>
            <a:r>
              <a:rPr lang="en-US" sz="1600" b="1" dirty="0" err="1">
                <a:solidFill>
                  <a:schemeClr val="bg1"/>
                </a:solidFill>
              </a:rPr>
              <a:t>SqueezeNet</a:t>
            </a:r>
            <a:endParaRPr lang="ru-RU" sz="1600" b="1" dirty="0">
              <a:solidFill>
                <a:schemeClr val="bg1"/>
              </a:solidFill>
            </a:endParaRPr>
          </a:p>
          <a:p>
            <a:r>
              <a:rPr lang="ru-RU" sz="1600" b="1" dirty="0">
                <a:solidFill>
                  <a:schemeClr val="bg1"/>
                </a:solidFill>
              </a:rPr>
              <a:t>Основной блок </a:t>
            </a:r>
            <a:r>
              <a:rPr lang="en-US" sz="1600" b="1" dirty="0" err="1">
                <a:solidFill>
                  <a:schemeClr val="bg1"/>
                </a:solidFill>
              </a:rPr>
              <a:t>SqueezeNeXt</a:t>
            </a:r>
            <a:r>
              <a:rPr lang="en-US" sz="1600" b="1" dirty="0">
                <a:solidFill>
                  <a:schemeClr val="bg1"/>
                </a:solidFill>
              </a:rPr>
              <a:t>:</a:t>
            </a:r>
            <a:r>
              <a:rPr lang="en-US" sz="1600" dirty="0">
                <a:solidFill>
                  <a:schemeClr val="bg1"/>
                </a:solidFill>
              </a:rPr>
              <a:t/>
            </a:r>
            <a:br>
              <a:rPr lang="en-US" sz="1600" dirty="0">
                <a:solidFill>
                  <a:schemeClr val="bg1"/>
                </a:solidFill>
              </a:rPr>
            </a:br>
            <a:r>
              <a:rPr lang="ru-RU" sz="2000" dirty="0">
                <a:solidFill>
                  <a:schemeClr val="bg1"/>
                </a:solidFill>
              </a:rPr>
              <a:t>Последовательное сжатие карт признаков при помощи сверток 1</a:t>
            </a:r>
            <a:r>
              <a:rPr lang="en-US" sz="2000" dirty="0">
                <a:solidFill>
                  <a:schemeClr val="bg1"/>
                </a:solidFill>
              </a:rPr>
              <a:t>×</a:t>
            </a:r>
            <a:r>
              <a:rPr lang="ru-RU" sz="2000" dirty="0">
                <a:solidFill>
                  <a:schemeClr val="bg1"/>
                </a:solidFill>
              </a:rPr>
              <a:t>1</a:t>
            </a:r>
            <a:r>
              <a:rPr lang="en-US" sz="2000" dirty="0">
                <a:solidFill>
                  <a:schemeClr val="bg1"/>
                </a:solidFill>
              </a:rPr>
              <a:t> (C/2, </a:t>
            </a:r>
            <a:r>
              <a:rPr lang="ru-RU" sz="2000" dirty="0">
                <a:solidFill>
                  <a:schemeClr val="bg1"/>
                </a:solidFill>
              </a:rPr>
              <a:t>и</a:t>
            </a:r>
            <a:r>
              <a:rPr lang="en-US" sz="2000" dirty="0">
                <a:solidFill>
                  <a:schemeClr val="bg1"/>
                </a:solidFill>
              </a:rPr>
              <a:t> C/4).</a:t>
            </a:r>
          </a:p>
          <a:p>
            <a:pPr lvl="1"/>
            <a:r>
              <a:rPr lang="ru-RU" sz="1600" dirty="0">
                <a:solidFill>
                  <a:schemeClr val="bg1"/>
                </a:solidFill>
              </a:rPr>
              <a:t>Чем больше сверток, тем больше не линейностей – более точное сжатие.</a:t>
            </a:r>
          </a:p>
          <a:p>
            <a:pPr lvl="2"/>
            <a:r>
              <a:rPr lang="ru-RU" sz="1200" dirty="0">
                <a:solidFill>
                  <a:schemeClr val="bg1"/>
                </a:solidFill>
              </a:rPr>
              <a:t>Сжатие сокращает число признаков, оставляя только нужные.</a:t>
            </a:r>
          </a:p>
          <a:p>
            <a:r>
              <a:rPr lang="ru-RU" sz="2000" dirty="0">
                <a:solidFill>
                  <a:schemeClr val="bg1"/>
                </a:solidFill>
              </a:rPr>
              <a:t>Использование пространственно-разряженной свертки (</a:t>
            </a:r>
            <a:r>
              <a:rPr lang="en-US" sz="2000" dirty="0">
                <a:solidFill>
                  <a:schemeClr val="bg1"/>
                </a:solidFill>
              </a:rPr>
              <a:t>3×1 </a:t>
            </a:r>
            <a:r>
              <a:rPr lang="ru-RU" sz="2000" dirty="0">
                <a:solidFill>
                  <a:schemeClr val="bg1"/>
                </a:solidFill>
              </a:rPr>
              <a:t>и</a:t>
            </a:r>
            <a:r>
              <a:rPr lang="en-US" sz="2000" dirty="0">
                <a:solidFill>
                  <a:schemeClr val="bg1"/>
                </a:solidFill>
              </a:rPr>
              <a:t> 1×3</a:t>
            </a:r>
            <a:r>
              <a:rPr lang="ru-RU" sz="2000" dirty="0">
                <a:solidFill>
                  <a:schemeClr val="bg1"/>
                </a:solidFill>
              </a:rPr>
              <a:t>) вместо 3</a:t>
            </a:r>
            <a:r>
              <a:rPr lang="en-US" sz="2000" dirty="0">
                <a:solidFill>
                  <a:schemeClr val="bg1"/>
                </a:solidFill>
              </a:rPr>
              <a:t>×</a:t>
            </a:r>
            <a:r>
              <a:rPr lang="ru-RU" sz="2000" dirty="0">
                <a:solidFill>
                  <a:schemeClr val="bg1"/>
                </a:solidFill>
              </a:rPr>
              <a:t>3</a:t>
            </a:r>
            <a:endParaRPr lang="en-US" sz="2000" dirty="0">
              <a:solidFill>
                <a:schemeClr val="bg1"/>
              </a:solidFill>
            </a:endParaRPr>
          </a:p>
          <a:p>
            <a:pPr lvl="1"/>
            <a:r>
              <a:rPr lang="ru-RU" sz="1600" dirty="0">
                <a:solidFill>
                  <a:schemeClr val="bg1"/>
                </a:solidFill>
              </a:rPr>
              <a:t>Порядок сверток меняется у четных и не четных блоков.</a:t>
            </a:r>
          </a:p>
          <a:p>
            <a:r>
              <a:rPr lang="ru-RU" sz="2000" dirty="0">
                <a:solidFill>
                  <a:schemeClr val="bg1"/>
                </a:solidFill>
              </a:rPr>
              <a:t>Использование остаточных связей в отличии от стандартной </a:t>
            </a:r>
            <a:r>
              <a:rPr lang="en-US" sz="2000" b="1" dirty="0" err="1">
                <a:solidFill>
                  <a:schemeClr val="bg1"/>
                </a:solidFill>
              </a:rPr>
              <a:t>SqueezeNet</a:t>
            </a:r>
            <a:endParaRPr lang="en-US" sz="2000" dirty="0">
              <a:solidFill>
                <a:schemeClr val="bg1"/>
              </a:solidFill>
            </a:endParaRPr>
          </a:p>
          <a:p>
            <a:r>
              <a:rPr lang="ru-RU" sz="2000" dirty="0">
                <a:solidFill>
                  <a:schemeClr val="bg1"/>
                </a:solidFill>
              </a:rPr>
              <a:t>Сеть использует </a:t>
            </a:r>
            <a:r>
              <a:rPr lang="ru-RU" sz="2000" dirty="0" err="1">
                <a:solidFill>
                  <a:schemeClr val="bg1"/>
                </a:solidFill>
              </a:rPr>
              <a:t>полносвязаный</a:t>
            </a:r>
            <a:r>
              <a:rPr lang="ru-RU" sz="2000" dirty="0">
                <a:solidFill>
                  <a:schemeClr val="bg1"/>
                </a:solidFill>
              </a:rPr>
              <a:t> слой в головной части, но перед этим делается сжатие размерности.</a:t>
            </a:r>
          </a:p>
          <a:p>
            <a:r>
              <a:rPr lang="ru-RU" sz="2000" dirty="0">
                <a:solidFill>
                  <a:schemeClr val="bg1"/>
                </a:solidFill>
              </a:rPr>
              <a:t>Глубина и число карт признаков – это </a:t>
            </a:r>
            <a:r>
              <a:rPr lang="ru-RU" sz="2000" dirty="0" err="1">
                <a:solidFill>
                  <a:schemeClr val="bg1"/>
                </a:solidFill>
              </a:rPr>
              <a:t>гиперпараметр</a:t>
            </a:r>
            <a:r>
              <a:rPr lang="en-US" sz="2000" dirty="0">
                <a:solidFill>
                  <a:schemeClr val="bg1"/>
                </a:solidFill>
              </a:rPr>
              <a:t>.</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9" name="Рисунок 8"/>
          <p:cNvPicPr>
            <a:picLocks noChangeAspect="1"/>
          </p:cNvPicPr>
          <p:nvPr/>
        </p:nvPicPr>
        <p:blipFill>
          <a:blip r:embed="rId2"/>
          <a:stretch>
            <a:fillRect/>
          </a:stretch>
        </p:blipFill>
        <p:spPr>
          <a:xfrm>
            <a:off x="9810750" y="2805381"/>
            <a:ext cx="2381250" cy="3276600"/>
          </a:xfrm>
          <a:prstGeom prst="rect">
            <a:avLst/>
          </a:prstGeom>
        </p:spPr>
      </p:pic>
    </p:spTree>
    <p:extLst>
      <p:ext uri="{BB962C8B-B14F-4D97-AF65-F5344CB8AC3E}">
        <p14:creationId xmlns:p14="http://schemas.microsoft.com/office/powerpoint/2010/main" val="2037636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b="1" dirty="0">
                <a:solidFill>
                  <a:schemeClr val="bg1"/>
                </a:solidFill>
              </a:rPr>
              <a:t>Выход слоя проекции (сжатия) не имеет функции активации</a:t>
            </a:r>
            <a:r>
              <a:rPr lang="ru-RU" altLang="ru-RU" dirty="0">
                <a:solidFill>
                  <a:schemeClr val="bg1"/>
                </a:solidFill>
              </a:rPr>
              <a:t>. </a:t>
            </a:r>
          </a:p>
          <a:p>
            <a:pPr marL="1162050" lvl="3" indent="-242888" eaLnBrk="0" fontAlgn="base" hangingPunct="0">
              <a:lnSpc>
                <a:spcPct val="100000"/>
              </a:lnSpc>
              <a:spcBef>
                <a:spcPct val="0"/>
              </a:spcBef>
              <a:spcAft>
                <a:spcPct val="0"/>
              </a:spcAft>
            </a:pPr>
            <a:r>
              <a:rPr lang="ru-RU" altLang="ru-RU" sz="2400" dirty="0">
                <a:solidFill>
                  <a:schemeClr val="bg1"/>
                </a:solidFill>
              </a:rPr>
              <a:t>Авторы назвали этот линейным сужением  (</a:t>
            </a:r>
            <a:r>
              <a:rPr lang="ru-RU" altLang="ru-RU" sz="2400" b="1" dirty="0" err="1">
                <a:solidFill>
                  <a:schemeClr val="bg1"/>
                </a:solidFill>
              </a:rPr>
              <a:t>linear</a:t>
            </a:r>
            <a:r>
              <a:rPr lang="ru-RU" altLang="ru-RU" sz="2400" b="1" dirty="0">
                <a:solidFill>
                  <a:schemeClr val="bg1"/>
                </a:solidFill>
              </a:rPr>
              <a:t> </a:t>
            </a:r>
            <a:r>
              <a:rPr lang="ru-RU" altLang="ru-RU" sz="2400" b="1" dirty="0" err="1">
                <a:solidFill>
                  <a:schemeClr val="bg1"/>
                </a:solidFill>
              </a:rPr>
              <a:t>bottlenecks</a:t>
            </a:r>
            <a:r>
              <a:rPr lang="ru-RU" altLang="ru-RU" sz="2400" b="1" dirty="0">
                <a:solidFill>
                  <a:schemeClr val="bg1"/>
                </a:solidFill>
              </a:rPr>
              <a:t>)</a:t>
            </a:r>
            <a:r>
              <a:rPr lang="ru-RU" altLang="ru-RU" sz="2400" dirty="0">
                <a:solidFill>
                  <a:schemeClr val="bg1"/>
                </a:solidFill>
              </a:rPr>
              <a:t>.</a:t>
            </a:r>
          </a:p>
          <a:p>
            <a:pPr marL="1162050" lvl="6" indent="-242888" eaLnBrk="0" fontAlgn="base" hangingPunct="0">
              <a:lnSpc>
                <a:spcPct val="100000"/>
              </a:lnSpc>
              <a:spcBef>
                <a:spcPct val="0"/>
              </a:spcBef>
              <a:spcAft>
                <a:spcPct val="0"/>
              </a:spcAft>
            </a:pPr>
            <a:r>
              <a:rPr lang="ru-RU" altLang="ru-RU" sz="2400" dirty="0">
                <a:solidFill>
                  <a:schemeClr val="bg1"/>
                </a:solidFill>
              </a:rPr>
              <a:t>Причина этому по мнению авторов – так как слой выдает небольшое число карт признаков, использование нелинейностей может привести к потери полезной информации. </a:t>
            </a: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
        <p:nvSpPr>
          <p:cNvPr id="11" name="Прямоугольник 10"/>
          <p:cNvSpPr/>
          <p:nvPr/>
        </p:nvSpPr>
        <p:spPr>
          <a:xfrm>
            <a:off x="9004300" y="5867400"/>
            <a:ext cx="27141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Нет функции активации</a:t>
            </a:r>
            <a:endParaRPr lang="ru-RU" dirty="0"/>
          </a:p>
        </p:txBody>
      </p:sp>
    </p:spTree>
    <p:extLst>
      <p:ext uri="{BB962C8B-B14F-4D97-AF65-F5344CB8AC3E}">
        <p14:creationId xmlns:p14="http://schemas.microsoft.com/office/powerpoint/2010/main" val="2393326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8378-35B4-48C4-A848-B95DB67015DF}"/>
              </a:ext>
            </a:extLst>
          </p:cNvPr>
          <p:cNvSpPr>
            <a:spLocks noGrp="1"/>
          </p:cNvSpPr>
          <p:nvPr>
            <p:ph type="title"/>
          </p:nvPr>
        </p:nvSpPr>
        <p:spPr>
          <a:xfrm>
            <a:off x="340659" y="155537"/>
            <a:ext cx="11707906" cy="889934"/>
          </a:xfrm>
        </p:spPr>
        <p:txBody>
          <a:bodyPr>
            <a:noAutofit/>
          </a:bodyPr>
          <a:lstStyle/>
          <a:p>
            <a:pPr algn="ctr"/>
            <a:r>
              <a:rPr lang="ru-RU" sz="4800" b="1" dirty="0">
                <a:solidFill>
                  <a:schemeClr val="bg1"/>
                </a:solidFill>
              </a:rPr>
              <a:t>Мобильные Сети. </a:t>
            </a:r>
            <a:r>
              <a:rPr lang="en-US" sz="4800" b="1" dirty="0" err="1">
                <a:solidFill>
                  <a:schemeClr val="bg1"/>
                </a:solidFill>
              </a:rPr>
              <a:t>MobileNet</a:t>
            </a:r>
            <a:r>
              <a:rPr lang="en-US" sz="4800" b="1" dirty="0">
                <a:solidFill>
                  <a:schemeClr val="bg1"/>
                </a:solidFill>
              </a:rPr>
              <a:t> V2</a:t>
            </a:r>
            <a:r>
              <a:rPr lang="ru-RU" sz="4800" b="1" dirty="0">
                <a:solidFill>
                  <a:schemeClr val="bg1"/>
                </a:solidFill>
              </a:rPr>
              <a:t> 2018</a:t>
            </a:r>
            <a:endParaRPr lang="en-US" sz="4800" dirty="0">
              <a:solidFill>
                <a:schemeClr val="bg1"/>
              </a:solidFill>
            </a:endParaRPr>
          </a:p>
        </p:txBody>
      </p:sp>
      <p:sp>
        <p:nvSpPr>
          <p:cNvPr id="3" name="Объект 2">
            <a:extLst>
              <a:ext uri="{FF2B5EF4-FFF2-40B4-BE49-F238E27FC236}">
                <a16:creationId xmlns:a16="http://schemas.microsoft.com/office/drawing/2014/main" id="{E3A939E4-538A-4365-973E-CE63E6876A58}"/>
              </a:ext>
            </a:extLst>
          </p:cNvPr>
          <p:cNvSpPr>
            <a:spLocks noGrp="1"/>
          </p:cNvSpPr>
          <p:nvPr>
            <p:ph idx="1"/>
          </p:nvPr>
        </p:nvSpPr>
        <p:spPr>
          <a:xfrm>
            <a:off x="158750" y="1045471"/>
            <a:ext cx="11695766" cy="5888053"/>
          </a:xfrm>
        </p:spPr>
        <p:txBody>
          <a:bodyPr>
            <a:noAutofit/>
          </a:bodyPr>
          <a:lstStyle/>
          <a:p>
            <a:pPr lvl="1" eaLnBrk="0" fontAlgn="base" hangingPunct="0">
              <a:lnSpc>
                <a:spcPct val="100000"/>
              </a:lnSpc>
              <a:spcBef>
                <a:spcPct val="0"/>
              </a:spcBef>
              <a:spcAft>
                <a:spcPct val="0"/>
              </a:spcAft>
            </a:pPr>
            <a:r>
              <a:rPr lang="ru-RU" altLang="ru-RU" dirty="0">
                <a:solidFill>
                  <a:schemeClr val="bg1"/>
                </a:solidFill>
              </a:rPr>
              <a:t>Достоинство блока обратного остаточного блока – это возможность управлять обеим числом параметров в сети.  </a:t>
            </a:r>
          </a:p>
          <a:p>
            <a:pPr lvl="1" eaLnBrk="0" fontAlgn="base" hangingPunct="0">
              <a:lnSpc>
                <a:spcPct val="100000"/>
              </a:lnSpc>
              <a:spcBef>
                <a:spcPct val="0"/>
              </a:spcBef>
              <a:spcAft>
                <a:spcPct val="0"/>
              </a:spcAft>
            </a:pPr>
            <a:r>
              <a:rPr lang="ru-RU" altLang="ru-RU" dirty="0">
                <a:solidFill>
                  <a:schemeClr val="bg1"/>
                </a:solidFill>
              </a:rPr>
              <a:t>То есть даже если глубокая свертка должны быть выполнена для весьма большо числа карт признаков – общее число параметров на входе и выходе останется небольшим.</a:t>
            </a:r>
            <a:endParaRPr lang="ru-RU" altLang="ru-RU" sz="2400" dirty="0">
              <a:solidFill>
                <a:schemeClr val="bg1"/>
              </a:solidFill>
            </a:endParaRPr>
          </a:p>
        </p:txBody>
      </p:sp>
      <p:sp>
        <p:nvSpPr>
          <p:cNvPr id="4" name="Rectangle 5">
            <a:extLst>
              <a:ext uri="{FF2B5EF4-FFF2-40B4-BE49-F238E27FC236}">
                <a16:creationId xmlns:a16="http://schemas.microsoft.com/office/drawing/2014/main" id="{C292E603-9414-4568-95D1-C64F52E6F97D}"/>
              </a:ext>
            </a:extLst>
          </p:cNvPr>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167344"/>
            <a:ext cx="184731" cy="3346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38499"/>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AutoShape 2" descr="image-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AutoShape 4" descr="image-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Рисунок 13"/>
          <p:cNvPicPr>
            <a:picLocks noChangeAspect="1"/>
          </p:cNvPicPr>
          <p:nvPr/>
        </p:nvPicPr>
        <p:blipFill rotWithShape="1">
          <a:blip r:embed="rId2"/>
          <a:srcRect t="-8106" b="-1"/>
          <a:stretch/>
        </p:blipFill>
        <p:spPr>
          <a:xfrm>
            <a:off x="1539428" y="3358497"/>
            <a:ext cx="8214172" cy="3217163"/>
          </a:xfrm>
          <a:prstGeom prst="rect">
            <a:avLst/>
          </a:prstGeom>
          <a:solidFill>
            <a:schemeClr val="bg1">
              <a:lumMod val="95000"/>
            </a:schemeClr>
          </a:solidFill>
        </p:spPr>
      </p:pic>
      <p:sp>
        <p:nvSpPr>
          <p:cNvPr id="10" name="Прямоугольник 9"/>
          <p:cNvSpPr/>
          <p:nvPr/>
        </p:nvSpPr>
        <p:spPr>
          <a:xfrm>
            <a:off x="4221829" y="3330299"/>
            <a:ext cx="3139064" cy="400110"/>
          </a:xfrm>
          <a:prstGeom prst="rect">
            <a:avLst/>
          </a:prstGeom>
        </p:spPr>
        <p:txBody>
          <a:bodyPr wrap="none">
            <a:spAutoFit/>
          </a:bodyPr>
          <a:lstStyle/>
          <a:p>
            <a:r>
              <a:rPr lang="en-US" sz="2000" dirty="0">
                <a:solidFill>
                  <a:srgbClr val="000000"/>
                </a:solidFill>
                <a:latin typeface="Verdana" panose="020B0604030504040204" pitchFamily="34" charset="0"/>
              </a:rPr>
              <a:t>Inverted residual block</a:t>
            </a:r>
            <a:endParaRPr lang="ru-RU" sz="2000" dirty="0"/>
          </a:p>
        </p:txBody>
      </p:sp>
    </p:spTree>
    <p:extLst>
      <p:ext uri="{BB962C8B-B14F-4D97-AF65-F5344CB8AC3E}">
        <p14:creationId xmlns:p14="http://schemas.microsoft.com/office/powerpoint/2010/main" val="3456792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4172</Words>
  <Application>Microsoft Office PowerPoint</Application>
  <PresentationFormat>Широкоэкранный</PresentationFormat>
  <Paragraphs>613</Paragraphs>
  <Slides>70</Slides>
  <Notes>1</Notes>
  <HiddenSlides>42</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70</vt:i4>
      </vt:variant>
    </vt:vector>
  </HeadingPairs>
  <TitlesOfParts>
    <vt:vector size="82" baseType="lpstr">
      <vt:lpstr>Arial</vt:lpstr>
      <vt:lpstr>Calibri</vt:lpstr>
      <vt:lpstr>Calibri Light</vt:lpstr>
      <vt:lpstr>Cambria Math</vt:lpstr>
      <vt:lpstr>charter</vt:lpstr>
      <vt:lpstr>charter</vt:lpstr>
      <vt:lpstr>Georgia</vt:lpstr>
      <vt:lpstr>Helvetica Neue</vt:lpstr>
      <vt:lpstr>sohne</vt:lpstr>
      <vt:lpstr>Times New Roman</vt:lpstr>
      <vt:lpstr>Verdana</vt:lpstr>
      <vt:lpstr>Тема Office</vt:lpstr>
      <vt:lpstr>Презентация PowerPoint</vt:lpstr>
      <vt:lpstr>Мобильные Сети. MobileNet</vt:lpstr>
      <vt:lpstr>Мобильные Сети. MobileNet V2 2018</vt:lpstr>
      <vt:lpstr>Мобильные Сети. MobileNet V1 2017</vt:lpstr>
      <vt:lpstr>Мобильные Сети. MobileNet V1 2017</vt:lpstr>
      <vt:lpstr>Мобильные Сети. MobileNet V1 2017</vt:lpstr>
      <vt:lpstr>Мобильные Сети. MobileNet V2 2018</vt:lpstr>
      <vt:lpstr>Мобильные Сети. MobileNet V2 2018</vt:lpstr>
      <vt:lpstr>Мобильные Сети. MobileNet V2 2018</vt:lpstr>
      <vt:lpstr>Мобильные Сети. MobileNet V2 2018</vt:lpstr>
      <vt:lpstr>Слои внимания 2017</vt:lpstr>
      <vt:lpstr>Слои внимания 2017</vt:lpstr>
      <vt:lpstr>Слои внимания 2017</vt:lpstr>
      <vt:lpstr>Слои внимания. CBAM</vt:lpstr>
      <vt:lpstr>Слои внимания. CBAM</vt:lpstr>
      <vt:lpstr>Слои внимания. CBAM</vt:lpstr>
      <vt:lpstr>Squeeze and Excitation block</vt:lpstr>
      <vt:lpstr>Слои внимания. SENet 2018</vt:lpstr>
      <vt:lpstr>Слои внимания. SENet 2018</vt:lpstr>
      <vt:lpstr>Squeeze and Excitation block</vt:lpstr>
      <vt:lpstr>Слои внимания. SENet 2018</vt:lpstr>
      <vt:lpstr>Презентация PowerPoint</vt:lpstr>
      <vt:lpstr>AutoML</vt:lpstr>
      <vt:lpstr>Автоп МЛ</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Автопоиск архитектур. NAS 2017</vt:lpstr>
      <vt:lpstr>Архитектура MobileNet V3 (2019)</vt:lpstr>
      <vt:lpstr>Архитектура MobileNet V3 (2019)</vt:lpstr>
      <vt:lpstr>Архитектура EfficientNet (2019) </vt:lpstr>
      <vt:lpstr>Архитектура EfficientNet (2019) </vt:lpstr>
      <vt:lpstr>Архитектура EfficientNet (2019)  </vt:lpstr>
      <vt:lpstr>Архитектура EfficientNet V2 (2020) </vt:lpstr>
      <vt:lpstr>Архитектура EfficientNet V2 (2020) </vt:lpstr>
      <vt:lpstr>ResNet Strike back, RegNet</vt:lpstr>
      <vt:lpstr>ConvNeXt 2020 - 2022</vt:lpstr>
      <vt:lpstr>RepVGG, MobileOne</vt:lpstr>
      <vt:lpstr>Термин «компьютерное зрение»</vt:lpstr>
      <vt:lpstr>Архитектуры. Тенденции</vt:lpstr>
      <vt:lpstr>Архитектура LeNet </vt:lpstr>
      <vt:lpstr>AlexNet (2012)</vt:lpstr>
      <vt:lpstr>Проблемы современных нейронных сетей</vt:lpstr>
      <vt:lpstr>Автопоиск архитектур. </vt:lpstr>
      <vt:lpstr>Архитектура EfficientNet  - апогей NAS</vt:lpstr>
      <vt:lpstr>Оптимизация стратегии обучения</vt:lpstr>
      <vt:lpstr>Оптимизация стратегии обучения</vt:lpstr>
      <vt:lpstr>Стратегии обучения и meta-learning</vt:lpstr>
      <vt:lpstr>Другие  методы нормализации </vt:lpstr>
      <vt:lpstr>Альтернативы батч-норме NFNet 2020</vt:lpstr>
      <vt:lpstr>Архитектуры трансформеры - VIT</vt:lpstr>
      <vt:lpstr>Архитектуры трансформеры - VIT</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Трансформеры, полно-связные или сверточные сети</vt:lpstr>
      <vt:lpstr>Базовые тестовые вопросы</vt:lpstr>
      <vt:lpstr>Базовые тестовые вопросы</vt:lpstr>
      <vt:lpstr>Базовые тестовые вопросы</vt:lpstr>
      <vt:lpstr>Учбеный вопрос-повышенная сложность</vt:lpstr>
      <vt:lpstr>Учбеный вопрос-повышенная сложность</vt:lpstr>
      <vt:lpstr>Мобильные Сети. ShuffleNet. Group-Wise convolution</vt:lpstr>
      <vt:lpstr>Мобильные Сети. ShuffleNet. Group-Wise convolution</vt:lpstr>
      <vt:lpstr>Мобильные Сети. ShuffleNet V1 2017</vt:lpstr>
      <vt:lpstr>Мобильные Сети. ShuffleNet V2 2018</vt:lpstr>
      <vt:lpstr>Мобильные Сети. SqueezeNet 2016</vt:lpstr>
      <vt:lpstr>Мобильные Сети. SqueezeNeXt 2018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Архитектуры для низкопроизводительных устройств</dc:title>
  <dc:creator>Ронкин Михаил Владимирович</dc:creator>
  <cp:lastModifiedBy>Ронкин Михаил Владимирович</cp:lastModifiedBy>
  <cp:revision>47</cp:revision>
  <dcterms:created xsi:type="dcterms:W3CDTF">2021-12-17T13:41:49Z</dcterms:created>
  <dcterms:modified xsi:type="dcterms:W3CDTF">2025-11-18T14:17:25Z</dcterms:modified>
</cp:coreProperties>
</file>